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26"/>
  </p:notesMasterIdLst>
  <p:handoutMasterIdLst>
    <p:handoutMasterId r:id="rId27"/>
  </p:handoutMasterIdLst>
  <p:sldIdLst>
    <p:sldId id="256" r:id="rId5"/>
    <p:sldId id="257" r:id="rId6"/>
    <p:sldId id="258" r:id="rId7"/>
    <p:sldId id="259" r:id="rId8"/>
    <p:sldId id="260" r:id="rId9"/>
    <p:sldId id="261" r:id="rId10"/>
    <p:sldId id="262" r:id="rId11"/>
    <p:sldId id="263" r:id="rId12"/>
    <p:sldId id="278" r:id="rId13"/>
    <p:sldId id="265" r:id="rId14"/>
    <p:sldId id="266" r:id="rId15"/>
    <p:sldId id="267" r:id="rId16"/>
    <p:sldId id="268" r:id="rId17"/>
    <p:sldId id="269" r:id="rId18"/>
    <p:sldId id="270" r:id="rId19"/>
    <p:sldId id="271" r:id="rId20"/>
    <p:sldId id="272" r:id="rId21"/>
    <p:sldId id="273" r:id="rId22"/>
    <p:sldId id="274" r:id="rId23"/>
    <p:sldId id="279" r:id="rId24"/>
    <p:sldId id="275" r:id="rId25"/>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9D0B3DE-A969-43AE-8ADC-BFDE327D0EF3}">
          <p14:sldIdLst>
            <p14:sldId id="256"/>
            <p14:sldId id="257"/>
            <p14:sldId id="258"/>
            <p14:sldId id="259"/>
            <p14:sldId id="260"/>
            <p14:sldId id="261"/>
            <p14:sldId id="262"/>
            <p14:sldId id="263"/>
            <p14:sldId id="278"/>
            <p14:sldId id="265"/>
            <p14:sldId id="266"/>
            <p14:sldId id="267"/>
            <p14:sldId id="268"/>
            <p14:sldId id="269"/>
            <p14:sldId id="270"/>
            <p14:sldId id="271"/>
            <p14:sldId id="272"/>
            <p14:sldId id="273"/>
            <p14:sldId id="274"/>
            <p14:sldId id="279"/>
            <p14:sldId id="275"/>
          </p14:sldIdLst>
        </p14:section>
        <p14:section name="Default Section" id="{39784A7A-5D78-49C7-B2BC-E2C83A540E47}">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2D91"/>
    <a:srgbClr val="000000"/>
    <a:srgbClr val="E6E6E6"/>
    <a:srgbClr val="008272"/>
    <a:srgbClr val="969696"/>
    <a:srgbClr val="BAD80A"/>
    <a:srgbClr val="004B50"/>
    <a:srgbClr val="002050"/>
    <a:srgbClr val="FFFFFF"/>
    <a:srgbClr val="0018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538" autoAdjust="0"/>
    <p:restoredTop sz="49384" autoAdjust="0"/>
  </p:normalViewPr>
  <p:slideViewPr>
    <p:cSldViewPr snapToGrid="0">
      <p:cViewPr varScale="1">
        <p:scale>
          <a:sx n="28" d="100"/>
          <a:sy n="28" d="100"/>
        </p:scale>
        <p:origin x="1452" y="12"/>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83" d="100"/>
          <a:sy n="83" d="100"/>
        </p:scale>
        <p:origin x="303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2/18/2018 9:42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2/18/2018 9:42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bevindustry.com/articles/86796-nca-tracks-coffee-consumption-by-generation"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www.scaa.org/?page=resources&amp;d=facts-and-figures" TargetMode="External"/><Relationship Id="rId4" Type="http://schemas.openxmlformats.org/officeDocument/2006/relationships/hyperlink" Target="http://www.sdcoffeetea.com/wp-content/uploads/2014/04/appealing-to-young-coffee-drinkers-single_page.pdf"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Introduction to Customer Experience:</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Customer Experience (CX) is the sum of how customers perceive interactions with your company. The opinion of positive customer experience resides solely with your customer and is a combination of how useful and enjoyable the experience was. Put another way, Customer Experience is whatever your customers think it is. Think about how many ways your company interacts with current and prospective clients, both online and off. Think about your website, your blog, your lead capture mechanisms as well as your customer support. But also think about the events you run, how you respond to new clients, even the tweets you send. These areas, and many others, make up your CX.</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Good customer experience can be defined as the practice of building and responding to customer interactions in a way that meets or exceeds demands, expectations and satisfaction. It increases demand in the short term as well as loyalty in the long run. It leads to greater customer satisfaction, long lasting relationships and brand loyalty, encouraging repeat customers, creating a competitive advantage and boosting revenue.</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The most important thing when building your CX is to understand your customer’s needs and desires, their pain points and their interactions with you.</a:t>
            </a:r>
          </a:p>
          <a:p>
            <a:pPr fontAlgn="base"/>
            <a:r>
              <a:rPr lang="en-US" sz="1200" b="0" i="0" kern="1200" dirty="0">
                <a:solidFill>
                  <a:schemeClr val="tx1"/>
                </a:solidFill>
                <a:effectLst/>
                <a:latin typeface="+mn-lt"/>
                <a:ea typeface="+mn-ea"/>
                <a:cs typeface="+mn-cs"/>
              </a:rPr>
              <a:t>Customers see the world according to the outcomes they want to achieve, and jobs they are trying to get done, as well as “pain” they are trying to relieve. When you as a company focus on how your products and services alleviate customer pain points, and create value for a customer in response to those pains, you have a fit!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Customer experience occurs every time a customer interacts with your company, through all channels, across all interactions. These interactions make your customers feel a certain way, based on what they perceive about the ease, enjoyability, value and usefulness of each interaction. </a:t>
            </a:r>
          </a:p>
          <a:p>
            <a:r>
              <a:rPr lang="en-US" sz="1200" b="0" i="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91390D6-BB44-4471-8167-841ECDD3A11D}" type="slidenum">
              <a:rPr lang="en-US" smtClean="0"/>
              <a:t>1</a:t>
            </a:fld>
            <a:endParaRPr lang="en-US" dirty="0"/>
          </a:p>
        </p:txBody>
      </p:sp>
    </p:spTree>
    <p:extLst>
      <p:ext uri="{BB962C8B-B14F-4D97-AF65-F5344CB8AC3E}">
        <p14:creationId xmlns:p14="http://schemas.microsoft.com/office/powerpoint/2010/main" val="1117471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answer these questions for your chosen persona </a:t>
            </a:r>
            <a:r>
              <a:rPr lang="en-US" b="1" dirty="0"/>
              <a:t>in the context of the stage of the journey</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t>
            </a:r>
            <a:r>
              <a:rPr lang="en-US" b="1" dirty="0"/>
              <a:t>Explore Stage</a:t>
            </a:r>
            <a:r>
              <a:rPr lang="en-US" dirty="0"/>
              <a:t>, remember the customer is trying to </a:t>
            </a:r>
            <a:r>
              <a:rPr lang="en-US" sz="1200" kern="1200" dirty="0">
                <a:solidFill>
                  <a:schemeClr val="tx1"/>
                </a:solidFill>
                <a:effectLst/>
                <a:latin typeface="+mn-lt"/>
                <a:ea typeface="+mn-ea"/>
                <a:cs typeface="+mn-cs"/>
              </a:rPr>
              <a:t>fit solutions to a business challenges. Could include: lowering cost; raising capacity or productivity; creating or responding to competitive threat. Your goals as a partner should be to build unique value-add story on top of Microsoft Cloud marketing. Focus on vertical or segment (SMB/Enterprise). Drive prospects to qualifying action such as demo, event, or trial subscriptions.</a:t>
            </a:r>
          </a:p>
          <a:p>
            <a:endParaRPr lang="en-US" dirty="0"/>
          </a:p>
          <a:p>
            <a:r>
              <a:rPr lang="en-US" dirty="0"/>
              <a:t>For your top persona what is happening with them in this stage:</a:t>
            </a:r>
          </a:p>
          <a:p>
            <a:endParaRPr lang="en-US" dirty="0"/>
          </a:p>
          <a:p>
            <a:r>
              <a:rPr lang="en-US" dirty="0"/>
              <a:t>What are persona’s Wants and needs?</a:t>
            </a:r>
          </a:p>
          <a:p>
            <a:endParaRPr lang="en-US" dirty="0"/>
          </a:p>
          <a:p>
            <a:r>
              <a:rPr lang="en-US" dirty="0"/>
              <a:t>When thinking of wants and needs in the </a:t>
            </a:r>
            <a:r>
              <a:rPr lang="en-US" b="1" dirty="0">
                <a:highlight>
                  <a:srgbClr val="FFFF00"/>
                </a:highlight>
              </a:rPr>
              <a:t>Explore</a:t>
            </a:r>
            <a:r>
              <a:rPr lang="en-US" dirty="0"/>
              <a:t> </a:t>
            </a:r>
            <a:r>
              <a:rPr lang="en-US" b="1" dirty="0"/>
              <a:t>stage</a:t>
            </a:r>
            <a:r>
              <a:rPr lang="en-US" dirty="0"/>
              <a:t> of the journey try to think of following options to inspire your answers: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Customer’s needs /experience triggers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Customer’s emotions, thoughts, feelings and reactions during experience.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Customer’s Emotional status (E.g. Attention, Attitude, Motivation, Mood, etc.)</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What are customers trying to accomplish?</a:t>
            </a:r>
          </a:p>
          <a:p>
            <a:endParaRPr lang="en-US" dirty="0"/>
          </a:p>
          <a:p>
            <a:r>
              <a:rPr lang="en-US" dirty="0"/>
              <a:t>What is a Pain Point?</a:t>
            </a:r>
          </a:p>
          <a:p>
            <a:pPr marL="171450" indent="-171450">
              <a:buFont typeface="Arial" panose="020B0604020202020204" pitchFamily="34" charset="0"/>
              <a:buChar char="•"/>
            </a:pPr>
            <a:r>
              <a:rPr lang="en-US" dirty="0"/>
              <a:t>Unmet want or a need</a:t>
            </a:r>
          </a:p>
          <a:p>
            <a:endParaRPr lang="en-US" dirty="0"/>
          </a:p>
          <a:p>
            <a:r>
              <a:rPr lang="en-US" dirty="0"/>
              <a:t>What is a Touch Point?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 touchpoint is whenever your customer interacts with your brand - any channel, any time, for any purpose. Think about touchpoints like your website, blog and social media activity but also….. Examining these touchpoints is crucial to understanding how your current and prospective customers are interacting with you. </a:t>
            </a:r>
          </a:p>
          <a:p>
            <a:endParaRPr lang="en-US" dirty="0"/>
          </a:p>
          <a:p>
            <a:r>
              <a:rPr lang="en-US" dirty="0"/>
              <a:t>Key Message: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What is your core message? What want/ need does your service satisfy ? Your “message” should speak directly to this need. Think about it carefully; refine the message as well as the need until they are in balance and feel authentic. Also, make it easy to say so that it rolls off the tongue.</a:t>
            </a:r>
            <a:endParaRPr lang="en-US" dirty="0"/>
          </a:p>
          <a:p>
            <a:endParaRPr lang="en-US" dirty="0"/>
          </a:p>
          <a:p>
            <a:r>
              <a:rPr lang="en-US" dirty="0"/>
              <a:t>Call to Action: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Call to action (CTA) is an instruction to the audience designed to provoke an immediate response, usually using an imperative verb such as "call now", "find out more" or "visit a store today".</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marR="0" lvl="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sz="900" dirty="0"/>
              <a:t>IMPORTANT NOTE : When filling out please use size 12 font and stay within the PPT page provided.</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91390D6-BB44-4471-8167-841ECDD3A11D}" type="slidenum">
              <a:rPr lang="en-US" smtClean="0"/>
              <a:t>10</a:t>
            </a:fld>
            <a:endParaRPr lang="en-US" dirty="0"/>
          </a:p>
        </p:txBody>
      </p:sp>
    </p:spTree>
    <p:extLst>
      <p:ext uri="{BB962C8B-B14F-4D97-AF65-F5344CB8AC3E}">
        <p14:creationId xmlns:p14="http://schemas.microsoft.com/office/powerpoint/2010/main" val="2795306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answer these questions for your chosen persona </a:t>
            </a:r>
            <a:r>
              <a:rPr lang="en-US" b="1" dirty="0"/>
              <a:t>in the context of the stage of the journey</a:t>
            </a:r>
            <a:r>
              <a:rPr lang="en-US" dirty="0"/>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t>
            </a:r>
            <a:r>
              <a:rPr lang="en-US" b="1" dirty="0"/>
              <a:t>Evaluate Stage</a:t>
            </a:r>
            <a:r>
              <a:rPr lang="en-US" dirty="0"/>
              <a:t>, remember the customer is trying to </a:t>
            </a:r>
            <a:r>
              <a:rPr lang="en-US" sz="1200" kern="1200" dirty="0">
                <a:solidFill>
                  <a:schemeClr val="tx1"/>
                </a:solidFill>
                <a:effectLst/>
                <a:latin typeface="+mn-lt"/>
                <a:ea typeface="+mn-ea"/>
                <a:cs typeface="+mn-cs"/>
              </a:rPr>
              <a:t>validate and compare seller claims through demos, references, product trials.</a:t>
            </a:r>
            <a:r>
              <a:rPr lang="en-US" dirty="0"/>
              <a:t> </a:t>
            </a:r>
            <a:r>
              <a:rPr lang="en-US" sz="1200" kern="1200" dirty="0">
                <a:solidFill>
                  <a:schemeClr val="tx1"/>
                </a:solidFill>
                <a:effectLst/>
                <a:latin typeface="+mn-lt"/>
                <a:ea typeface="+mn-ea"/>
                <a:cs typeface="+mn-cs"/>
              </a:rPr>
              <a:t>Your goals as a partner should be to quickly qualify buying intent via digital/telemarketing. Carefully track which customers progress and invest resources accordingly</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your top persona what is happening with them in this stage.</a:t>
            </a:r>
          </a:p>
          <a:p>
            <a:endParaRPr lang="en-US" dirty="0"/>
          </a:p>
          <a:p>
            <a:r>
              <a:rPr lang="en-US" dirty="0"/>
              <a:t>What are persona’s Wants and needs?</a:t>
            </a:r>
          </a:p>
          <a:p>
            <a:endParaRPr lang="en-US" dirty="0"/>
          </a:p>
          <a:p>
            <a:r>
              <a:rPr lang="en-US" dirty="0"/>
              <a:t>When thinking of wants and needs in the </a:t>
            </a:r>
            <a:r>
              <a:rPr lang="en-US" b="1" dirty="0">
                <a:highlight>
                  <a:srgbClr val="FFFF00"/>
                </a:highlight>
              </a:rPr>
              <a:t>Evaluate</a:t>
            </a:r>
            <a:r>
              <a:rPr lang="en-US" dirty="0"/>
              <a:t> </a:t>
            </a:r>
            <a:r>
              <a:rPr lang="en-US" b="1" dirty="0"/>
              <a:t>stage</a:t>
            </a:r>
            <a:r>
              <a:rPr lang="en-US" dirty="0"/>
              <a:t> of the journey try to think of following options to inspire your answers: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Customer’s needs /experience triggers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Customer’s emotions, thoughts, feelings and reactions during experience.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Customer’s Emotional status (E.g. Attention, Attitude, Motivation, Mood, etc.)</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What are customers trying to accomplish?</a:t>
            </a:r>
          </a:p>
          <a:p>
            <a:endParaRPr lang="en-US" dirty="0"/>
          </a:p>
          <a:p>
            <a:r>
              <a:rPr lang="en-US" dirty="0"/>
              <a:t>What is a Painpoint?</a:t>
            </a:r>
          </a:p>
          <a:p>
            <a:pPr marL="171450" indent="-171450">
              <a:buFont typeface="Arial" panose="020B0604020202020204" pitchFamily="34" charset="0"/>
              <a:buChar char="•"/>
            </a:pPr>
            <a:r>
              <a:rPr lang="en-US" dirty="0"/>
              <a:t>Unmet want or a need</a:t>
            </a:r>
          </a:p>
          <a:p>
            <a:endParaRPr lang="en-US" dirty="0"/>
          </a:p>
          <a:p>
            <a:r>
              <a:rPr lang="en-US" dirty="0"/>
              <a:t>What is a Touchpoint?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 touchpoint is whenever your customer interacts with your brand - any channel, any time, for any purpose. Think about touchpoints like your website, blog and social media activity but also….. Examining these touchpoints is crucial to understanding how your current and prospective customers are interacting with you. </a:t>
            </a:r>
          </a:p>
          <a:p>
            <a:endParaRPr lang="en-US" dirty="0"/>
          </a:p>
          <a:p>
            <a:r>
              <a:rPr lang="en-US" dirty="0"/>
              <a:t>Key Message: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What is your core message? What want/ need does your service satisfy ? Your “message” should speak directly to this need. Think about it carefully; refine the message as well as the need until they are in balance and feel authentic. Also, make it easy to say so that it rolls off the tongue.</a:t>
            </a:r>
            <a:endParaRPr lang="en-US" dirty="0"/>
          </a:p>
          <a:p>
            <a:endParaRPr lang="en-US" dirty="0"/>
          </a:p>
          <a:p>
            <a:r>
              <a:rPr lang="en-US" dirty="0"/>
              <a:t>Call to Action: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Call to action (CTA) is an instruction to the audience designed to provoke an immediate response, usually using an imperative verb such as "call now", "find out more" or "visit a store today".</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marR="0" lvl="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sz="900" dirty="0"/>
              <a:t>IMPORTANT NOTE : When filling out please use size 12 font and stay within the PPT page provided.</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91390D6-BB44-4471-8167-841ECDD3A11D}" type="slidenum">
              <a:rPr lang="en-US" smtClean="0"/>
              <a:t>11</a:t>
            </a:fld>
            <a:endParaRPr lang="en-US" dirty="0"/>
          </a:p>
        </p:txBody>
      </p:sp>
    </p:spTree>
    <p:extLst>
      <p:ext uri="{BB962C8B-B14F-4D97-AF65-F5344CB8AC3E}">
        <p14:creationId xmlns:p14="http://schemas.microsoft.com/office/powerpoint/2010/main" val="3066024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answer these questions for your chosen persona </a:t>
            </a:r>
            <a:r>
              <a:rPr lang="en-US" b="1" dirty="0"/>
              <a:t>in the context of the stage of the journey</a:t>
            </a:r>
            <a:r>
              <a:rPr lang="en-US" dirty="0"/>
              <a:t>. </a:t>
            </a:r>
          </a:p>
          <a:p>
            <a:endParaRPr lang="en-US" dirty="0"/>
          </a:p>
          <a:p>
            <a:r>
              <a:rPr lang="en-US" dirty="0"/>
              <a:t>For </a:t>
            </a:r>
            <a:r>
              <a:rPr lang="en-US" b="1" dirty="0"/>
              <a:t>Purchase Stage</a:t>
            </a:r>
            <a:r>
              <a:rPr lang="en-US" dirty="0"/>
              <a:t>, remember the customer is trying to c</a:t>
            </a:r>
            <a:r>
              <a:rPr lang="en-US" sz="1200" kern="1200" dirty="0">
                <a:solidFill>
                  <a:schemeClr val="tx1"/>
                </a:solidFill>
                <a:effectLst/>
                <a:latin typeface="+mn-lt"/>
                <a:ea typeface="+mn-ea"/>
                <a:cs typeface="+mn-cs"/>
              </a:rPr>
              <a:t>ommit to deploying the solution as soon as possible and negotiate terms and conditions. Your goals as a partner should be to provide some or all of the following to help close: quote, request for proposal and return on investment tools, case studies, customer references. </a:t>
            </a:r>
            <a:endParaRPr lang="en-US" dirty="0"/>
          </a:p>
          <a:p>
            <a:endParaRPr lang="en-US" dirty="0"/>
          </a:p>
          <a:p>
            <a:r>
              <a:rPr lang="en-US" dirty="0"/>
              <a:t>For your top persona what is happening with them in this stage.</a:t>
            </a:r>
          </a:p>
          <a:p>
            <a:endParaRPr lang="en-US" dirty="0"/>
          </a:p>
          <a:p>
            <a:endParaRPr lang="en-US" dirty="0"/>
          </a:p>
          <a:p>
            <a:r>
              <a:rPr lang="en-US" dirty="0"/>
              <a:t>What are persona’s Wants and needs?</a:t>
            </a:r>
          </a:p>
          <a:p>
            <a:endParaRPr lang="en-US" dirty="0"/>
          </a:p>
          <a:p>
            <a:r>
              <a:rPr lang="en-US" dirty="0"/>
              <a:t>When thinking of wants and needs in the </a:t>
            </a:r>
            <a:r>
              <a:rPr lang="en-US" b="1" dirty="0">
                <a:highlight>
                  <a:srgbClr val="FFFF00"/>
                </a:highlight>
              </a:rPr>
              <a:t>Purchase</a:t>
            </a:r>
            <a:r>
              <a:rPr lang="en-US" dirty="0"/>
              <a:t> </a:t>
            </a:r>
            <a:r>
              <a:rPr lang="en-US" b="1" dirty="0"/>
              <a:t>stage</a:t>
            </a:r>
            <a:r>
              <a:rPr lang="en-US" dirty="0"/>
              <a:t> of the journey try to think of following options to inspire your answers: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Customer’s needs /experience triggers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Customer’s emotions, thoughts, feelings and reactions during experience.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Customer’s Emotional status (E.g. Attention, Attitude, Motivation, Mood, etc.)</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What are customers trying to accomplish?</a:t>
            </a:r>
          </a:p>
          <a:p>
            <a:endParaRPr lang="en-US" dirty="0"/>
          </a:p>
          <a:p>
            <a:r>
              <a:rPr lang="en-US" dirty="0"/>
              <a:t>What is a Painpoint?</a:t>
            </a:r>
          </a:p>
          <a:p>
            <a:pPr marL="171450" indent="-171450">
              <a:buFont typeface="Arial" panose="020B0604020202020204" pitchFamily="34" charset="0"/>
              <a:buChar char="•"/>
            </a:pPr>
            <a:r>
              <a:rPr lang="en-US" dirty="0"/>
              <a:t>Unmet want or a need</a:t>
            </a:r>
          </a:p>
          <a:p>
            <a:endParaRPr lang="en-US" dirty="0"/>
          </a:p>
          <a:p>
            <a:r>
              <a:rPr lang="en-US" dirty="0"/>
              <a:t>What is a Touchpoint?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 touchpoint is whenever your customer interacts with your brand - any channel, any time, for any purpose. Think about touchpoints like your website, blog and social media activity but also….. Examining these touchpoints is crucial to understanding how your current and prospective customers are interacting with you. </a:t>
            </a:r>
          </a:p>
          <a:p>
            <a:endParaRPr lang="en-US" dirty="0"/>
          </a:p>
          <a:p>
            <a:r>
              <a:rPr lang="en-US" dirty="0"/>
              <a:t>Key Message: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What is your core message? What want/ need does your service satisfy ? Your “message” should speak directly to this need. Think about it carefully; refine the message as well as the need until they are in balance and feel authentic. Also, make it easy to say so that it rolls off the tongue.</a:t>
            </a:r>
            <a:endParaRPr lang="en-US" dirty="0"/>
          </a:p>
          <a:p>
            <a:endParaRPr lang="en-US" dirty="0"/>
          </a:p>
          <a:p>
            <a:r>
              <a:rPr lang="en-US" dirty="0"/>
              <a:t>Call to Action: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Call to action (CTA) is an instruction to the audience designed to provoke an immediate response, usually using an imperative verb such as "call now", "find out more" or "visit a store today".</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marR="0" lvl="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sz="900" dirty="0"/>
              <a:t>IMPORTANT NOTE : When filling out please use size 12 font and stay within the PPT page provided.</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91390D6-BB44-4471-8167-841ECDD3A11D}" type="slidenum">
              <a:rPr lang="en-US" smtClean="0"/>
              <a:t>12</a:t>
            </a:fld>
            <a:endParaRPr lang="en-US" dirty="0"/>
          </a:p>
        </p:txBody>
      </p:sp>
    </p:spTree>
    <p:extLst>
      <p:ext uri="{BB962C8B-B14F-4D97-AF65-F5344CB8AC3E}">
        <p14:creationId xmlns:p14="http://schemas.microsoft.com/office/powerpoint/2010/main" val="2854569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answer these questions for your chosen persona </a:t>
            </a:r>
            <a:r>
              <a:rPr lang="en-US" b="1" dirty="0"/>
              <a:t>in the context of the stage of the journey</a:t>
            </a:r>
            <a:r>
              <a:rPr lang="en-US" dirty="0"/>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t>
            </a:r>
            <a:r>
              <a:rPr lang="en-US" b="1" dirty="0"/>
              <a:t>Expand Stage</a:t>
            </a:r>
            <a:r>
              <a:rPr lang="en-US" dirty="0"/>
              <a:t>, remember the customer is trying to </a:t>
            </a:r>
            <a:r>
              <a:rPr lang="en-US" sz="1200" kern="1200" dirty="0">
                <a:solidFill>
                  <a:schemeClr val="tx1"/>
                </a:solidFill>
                <a:effectLst/>
                <a:latin typeface="+mn-lt"/>
                <a:ea typeface="+mn-ea"/>
                <a:cs typeface="+mn-cs"/>
              </a:rPr>
              <a:t>master the solutions, move from pilot to production, consider adding new functionality and user groups. Your goals as a partner should be to provide best practices to drive success and business value. Identify internal champions and connect them to potential users. Leverage service, support, sales, and marketing to cross-sell and up-sell. </a:t>
            </a:r>
          </a:p>
          <a:p>
            <a:endParaRPr lang="en-US" sz="1200" kern="1200" dirty="0">
              <a:solidFill>
                <a:schemeClr val="tx1"/>
              </a:solidFill>
              <a:effectLst/>
              <a:latin typeface="+mn-lt"/>
              <a:ea typeface="+mn-ea"/>
              <a:cs typeface="+mn-cs"/>
            </a:endParaRPr>
          </a:p>
          <a:p>
            <a:r>
              <a:rPr lang="en-US" dirty="0"/>
              <a:t>For your top persona what is happening with them in this stage.</a:t>
            </a:r>
          </a:p>
          <a:p>
            <a:endParaRPr lang="en-US" dirty="0"/>
          </a:p>
          <a:p>
            <a:r>
              <a:rPr lang="en-US" dirty="0"/>
              <a:t>What are persona’s Wants and needs?</a:t>
            </a:r>
          </a:p>
          <a:p>
            <a:endParaRPr lang="en-US" dirty="0"/>
          </a:p>
          <a:p>
            <a:r>
              <a:rPr lang="en-US" dirty="0"/>
              <a:t>When thinking of wants and needs in the </a:t>
            </a:r>
            <a:r>
              <a:rPr lang="en-US" b="1" dirty="0">
                <a:highlight>
                  <a:srgbClr val="FFFF00"/>
                </a:highlight>
              </a:rPr>
              <a:t>Expand</a:t>
            </a:r>
            <a:r>
              <a:rPr lang="en-US" dirty="0"/>
              <a:t> </a:t>
            </a:r>
            <a:r>
              <a:rPr lang="en-US" b="1" dirty="0"/>
              <a:t>stage</a:t>
            </a:r>
            <a:r>
              <a:rPr lang="en-US" dirty="0"/>
              <a:t> of the journey try to think of following options to inspire your answers: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Customer’s needs /experience triggers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Customer’s emotions, thoughts, feelings and reactions during experience.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Customer’s Emotional status (E.g. Attention, Attitude, Motivation, Mood, etc.)</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What are customers trying to accomplish?</a:t>
            </a:r>
          </a:p>
          <a:p>
            <a:endParaRPr lang="en-US" dirty="0"/>
          </a:p>
          <a:p>
            <a:r>
              <a:rPr lang="en-US" dirty="0"/>
              <a:t>What is a Painpoint?</a:t>
            </a:r>
          </a:p>
          <a:p>
            <a:pPr marL="171450" indent="-171450">
              <a:buFont typeface="Arial" panose="020B0604020202020204" pitchFamily="34" charset="0"/>
              <a:buChar char="•"/>
            </a:pPr>
            <a:r>
              <a:rPr lang="en-US" dirty="0"/>
              <a:t>Unmet want or a need</a:t>
            </a:r>
          </a:p>
          <a:p>
            <a:endParaRPr lang="en-US" dirty="0"/>
          </a:p>
          <a:p>
            <a:r>
              <a:rPr lang="en-US" dirty="0"/>
              <a:t>What is a Touchpoint?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 touchpoint is whenever your customer interacts with your brand - any channel, any time, for any purpose. Think about touchpoints like your website, blog and social media activity but also….. Examining these touchpoints is crucial to understanding how your current and prospective customers are interacting with you. </a:t>
            </a:r>
          </a:p>
          <a:p>
            <a:endParaRPr lang="en-US" dirty="0"/>
          </a:p>
          <a:p>
            <a:r>
              <a:rPr lang="en-US" dirty="0"/>
              <a:t>Key Message: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What is your core message? What want/ need does your service satisfy ? Your “message” should speak directly to this need. Think about it carefully; refine the message as well as the need until they are in balance and feel authentic. Also, make it easy to say so that it rolls off the tongue.</a:t>
            </a:r>
            <a:endParaRPr lang="en-US" dirty="0"/>
          </a:p>
          <a:p>
            <a:endParaRPr lang="en-US" dirty="0"/>
          </a:p>
          <a:p>
            <a:r>
              <a:rPr lang="en-US" dirty="0"/>
              <a:t>Call to Action: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Call to action (CTA) is an instruction to the audience designed to provoke an immediate response, usually using an imperative verb such as "call now", "find out more" or "visit a store today".</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marR="0" lvl="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sz="900" dirty="0"/>
              <a:t>IMPORTANT NOTE : When filling out please use size 12 font and stay within the PPT page provided.</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91390D6-BB44-4471-8167-841ECDD3A11D}" type="slidenum">
              <a:rPr lang="en-US" smtClean="0"/>
              <a:t>13</a:t>
            </a:fld>
            <a:endParaRPr lang="en-US" dirty="0"/>
          </a:p>
        </p:txBody>
      </p:sp>
    </p:spTree>
    <p:extLst>
      <p:ext uri="{BB962C8B-B14F-4D97-AF65-F5344CB8AC3E}">
        <p14:creationId xmlns:p14="http://schemas.microsoft.com/office/powerpoint/2010/main" val="2554320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answer these questions for your chosen persona </a:t>
            </a:r>
            <a:r>
              <a:rPr lang="en-US" b="1" dirty="0"/>
              <a:t>in the context of the stage of the journey</a:t>
            </a:r>
            <a:r>
              <a:rPr lang="en-US" dirty="0"/>
              <a:t>. </a:t>
            </a:r>
          </a:p>
          <a:p>
            <a:endParaRPr lang="en-US" dirty="0"/>
          </a:p>
          <a:p>
            <a:r>
              <a:rPr lang="en-US" dirty="0"/>
              <a:t>For </a:t>
            </a:r>
            <a:r>
              <a:rPr lang="en-US" b="1" dirty="0"/>
              <a:t>Renew Stage</a:t>
            </a:r>
            <a:r>
              <a:rPr lang="en-US" dirty="0"/>
              <a:t>, remember the customer is trying to </a:t>
            </a:r>
            <a:r>
              <a:rPr lang="en-US" sz="1200" kern="1200" dirty="0">
                <a:solidFill>
                  <a:schemeClr val="tx1"/>
                </a:solidFill>
                <a:effectLst/>
                <a:latin typeface="+mn-lt"/>
                <a:ea typeface="+mn-ea"/>
                <a:cs typeface="+mn-cs"/>
              </a:rPr>
              <a:t>Review satisfaction with the solutions and provider; assess performance and potential; decide whether to continue the relationship. Your goals as a partner should be to reach out starting 90 days ahead of renewal date, resolve issues, evaluate up-sell and cross-sell opportunities. </a:t>
            </a:r>
          </a:p>
          <a:p>
            <a:endParaRPr lang="en-US" sz="1200" kern="1200" dirty="0">
              <a:solidFill>
                <a:schemeClr val="tx1"/>
              </a:solidFill>
              <a:effectLst/>
              <a:latin typeface="+mn-lt"/>
              <a:ea typeface="+mn-ea"/>
              <a:cs typeface="+mn-cs"/>
            </a:endParaRPr>
          </a:p>
          <a:p>
            <a:r>
              <a:rPr lang="en-US" dirty="0"/>
              <a:t>For your top persona what is happening with them in this stage.</a:t>
            </a:r>
          </a:p>
          <a:p>
            <a:endParaRPr lang="en-US" dirty="0"/>
          </a:p>
          <a:p>
            <a:r>
              <a:rPr lang="en-US" dirty="0"/>
              <a:t>What are persona’s Wants and needs?</a:t>
            </a:r>
          </a:p>
          <a:p>
            <a:endParaRPr lang="en-US" dirty="0"/>
          </a:p>
          <a:p>
            <a:r>
              <a:rPr lang="en-US" dirty="0"/>
              <a:t>When thinking of wants and needs in the </a:t>
            </a:r>
            <a:r>
              <a:rPr lang="en-US" b="1" dirty="0">
                <a:highlight>
                  <a:srgbClr val="FFFF00"/>
                </a:highlight>
              </a:rPr>
              <a:t>Renew</a:t>
            </a:r>
            <a:r>
              <a:rPr lang="en-US" dirty="0"/>
              <a:t> </a:t>
            </a:r>
            <a:r>
              <a:rPr lang="en-US" b="1" dirty="0"/>
              <a:t>stage</a:t>
            </a:r>
            <a:r>
              <a:rPr lang="en-US" dirty="0"/>
              <a:t> of the journey try to think of following options to inspire your answers: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Customer’s needs /experience triggers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Customer’s emotions, thoughts, feelings and reactions during experience.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Customer’s Emotional status (E.g. Attention, Attitude, Motivation, Mood, etc.)</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What are customers trying to accomplish?</a:t>
            </a:r>
          </a:p>
          <a:p>
            <a:endParaRPr lang="en-US" dirty="0"/>
          </a:p>
          <a:p>
            <a:r>
              <a:rPr lang="en-US" dirty="0"/>
              <a:t>What is a Painpoint?</a:t>
            </a:r>
          </a:p>
          <a:p>
            <a:pPr marL="171450" indent="-171450">
              <a:buFont typeface="Arial" panose="020B0604020202020204" pitchFamily="34" charset="0"/>
              <a:buChar char="•"/>
            </a:pPr>
            <a:r>
              <a:rPr lang="en-US" dirty="0"/>
              <a:t>Unmet want or a need</a:t>
            </a:r>
          </a:p>
          <a:p>
            <a:endParaRPr lang="en-US" dirty="0"/>
          </a:p>
          <a:p>
            <a:r>
              <a:rPr lang="en-US" dirty="0"/>
              <a:t>What is a Touchpoint?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 touchpoint is whenever your customer interacts with your brand - any channel, any time, for any purpose. Think about touchpoints like your website, blog and social media activity but also….. Examining these touchpoints is crucial to understanding how your current and prospective customers are interacting with you. </a:t>
            </a:r>
          </a:p>
          <a:p>
            <a:endParaRPr lang="en-US" dirty="0"/>
          </a:p>
          <a:p>
            <a:r>
              <a:rPr lang="en-US" dirty="0"/>
              <a:t>Key Message: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What is your core message? What want/ need does your service satisfy ? Your “message” should speak directly to this need. Think about it carefully; refine the message as well as the need until they are in balance and feel authentic. Also, make it easy to say so that it rolls off the tongue.</a:t>
            </a:r>
            <a:endParaRPr lang="en-US" dirty="0"/>
          </a:p>
          <a:p>
            <a:endParaRPr lang="en-US" dirty="0"/>
          </a:p>
          <a:p>
            <a:r>
              <a:rPr lang="en-US" dirty="0"/>
              <a:t>Call to Action: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Call to action (CTA) is an instruction to the audience designed to provoke an immediate response, usually using an imperative verb such as "call now", "find out more" or "visit a store today".</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marR="0" lvl="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sz="900" dirty="0"/>
              <a:t>IMPORTANT NOTE : When filling out please use size 12 font and stay within the PPT page provided.</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91390D6-BB44-4471-8167-841ECDD3A11D}" type="slidenum">
              <a:rPr lang="en-US" smtClean="0"/>
              <a:t>14</a:t>
            </a:fld>
            <a:endParaRPr lang="en-US" dirty="0"/>
          </a:p>
        </p:txBody>
      </p:sp>
    </p:spTree>
    <p:extLst>
      <p:ext uri="{BB962C8B-B14F-4D97-AF65-F5344CB8AC3E}">
        <p14:creationId xmlns:p14="http://schemas.microsoft.com/office/powerpoint/2010/main" val="3940474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answer these questions for your top persona </a:t>
            </a:r>
            <a:r>
              <a:rPr lang="en-US" b="1" dirty="0"/>
              <a:t>in the context of the stage of the journey</a:t>
            </a:r>
            <a:r>
              <a:rPr lang="en-US" dirty="0"/>
              <a:t>. </a:t>
            </a:r>
          </a:p>
          <a:p>
            <a:endParaRPr lang="en-US" dirty="0"/>
          </a:p>
          <a:p>
            <a:r>
              <a:rPr lang="en-US" dirty="0"/>
              <a:t>For </a:t>
            </a:r>
            <a:r>
              <a:rPr lang="en-US" b="1" dirty="0"/>
              <a:t>Advocacy Stage</a:t>
            </a:r>
            <a:r>
              <a:rPr lang="en-US" dirty="0"/>
              <a:t>, remember the customer is trying to d</a:t>
            </a:r>
            <a:r>
              <a:rPr lang="en-US" sz="1200" kern="1200" dirty="0">
                <a:solidFill>
                  <a:schemeClr val="tx1"/>
                </a:solidFill>
                <a:effectLst/>
                <a:latin typeface="+mn-lt"/>
                <a:ea typeface="+mn-ea"/>
                <a:cs typeface="+mn-cs"/>
              </a:rPr>
              <a:t>evelop a strategic partnership with the supplier, become a reference account, and actively promote success. Your goals as a partner should be to make your customer the hero. Recruit and coach references. Arrange press and speaking opportunities. Encourage contribution to social media related to target audiences. </a:t>
            </a:r>
          </a:p>
          <a:p>
            <a:endParaRPr lang="en-US" sz="1200" kern="1200" dirty="0">
              <a:solidFill>
                <a:schemeClr val="tx1"/>
              </a:solidFill>
              <a:effectLst/>
              <a:latin typeface="+mn-lt"/>
              <a:ea typeface="+mn-ea"/>
              <a:cs typeface="+mn-cs"/>
            </a:endParaRPr>
          </a:p>
          <a:p>
            <a:r>
              <a:rPr lang="en-US" dirty="0"/>
              <a:t>For your top persona what is happening with them in this stage.</a:t>
            </a:r>
          </a:p>
          <a:p>
            <a:endParaRPr lang="en-US" dirty="0"/>
          </a:p>
          <a:p>
            <a:r>
              <a:rPr lang="en-US" dirty="0"/>
              <a:t>What are persona’s Wants and needs?</a:t>
            </a:r>
          </a:p>
          <a:p>
            <a:endParaRPr lang="en-US" dirty="0"/>
          </a:p>
          <a:p>
            <a:r>
              <a:rPr lang="en-US" dirty="0"/>
              <a:t>When thinking of wants and needs in the </a:t>
            </a:r>
            <a:r>
              <a:rPr lang="en-US" b="1" dirty="0">
                <a:highlight>
                  <a:srgbClr val="FFFF00"/>
                </a:highlight>
              </a:rPr>
              <a:t>Advocacy</a:t>
            </a:r>
            <a:r>
              <a:rPr lang="en-US" dirty="0"/>
              <a:t> </a:t>
            </a:r>
            <a:r>
              <a:rPr lang="en-US" b="1" dirty="0"/>
              <a:t>stage</a:t>
            </a:r>
            <a:r>
              <a:rPr lang="en-US" dirty="0"/>
              <a:t> of the journey try to think of following options to inspire your answers: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Customer’s needs /experience triggers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Customer’s emotions, thoughts, feelings and reactions during experience.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Customer’s Emotional status (E.g. Attention, Attitude, Motivation, Mood, etc.)</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What are customers trying to accomplish?</a:t>
            </a:r>
          </a:p>
          <a:p>
            <a:endParaRPr lang="en-US" dirty="0"/>
          </a:p>
          <a:p>
            <a:r>
              <a:rPr lang="en-US" dirty="0"/>
              <a:t>What is a Painpoint?</a:t>
            </a:r>
          </a:p>
          <a:p>
            <a:pPr marL="171450" indent="-171450">
              <a:buFont typeface="Arial" panose="020B0604020202020204" pitchFamily="34" charset="0"/>
              <a:buChar char="•"/>
            </a:pPr>
            <a:r>
              <a:rPr lang="en-US" dirty="0"/>
              <a:t>Unmet want or a need</a:t>
            </a:r>
          </a:p>
          <a:p>
            <a:endParaRPr lang="en-US" dirty="0"/>
          </a:p>
          <a:p>
            <a:r>
              <a:rPr lang="en-US" dirty="0"/>
              <a:t>What is a Touchpoint?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 touchpoint is whenever your customer interacts with your brand - any channel, any time, for any purpose. Think about touchpoints like your website, blog and social media activity but also….. Examining these touchpoints is crucial to understanding how your current and prospective customers are interacting with you. </a:t>
            </a:r>
          </a:p>
          <a:p>
            <a:endParaRPr lang="en-US" dirty="0"/>
          </a:p>
          <a:p>
            <a:r>
              <a:rPr lang="en-US" dirty="0"/>
              <a:t>Key Message: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What is your core message? What want/ need does your service satisfy ? Your “message” should speak directly to this need. Think about it carefully; refine the message as well as the need until they are in balance and feel authentic. Also, make it easy to say so that it rolls off the tongue.</a:t>
            </a:r>
            <a:endParaRPr lang="en-US" dirty="0"/>
          </a:p>
          <a:p>
            <a:endParaRPr lang="en-US" dirty="0"/>
          </a:p>
          <a:p>
            <a:r>
              <a:rPr lang="en-US" dirty="0"/>
              <a:t>Call to Action: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Call to action (CTA) is an instruction to the audience designed to provoke an immediate response, usually using an imperative verb such as "call now", "find out more" or "visit a store today".</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marR="0" lvl="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sz="900" dirty="0"/>
              <a:t>IMPORTANT NOTE : When filling out please use size 12 font and stay within the PPT page provided.</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91390D6-BB44-4471-8167-841ECDD3A11D}" type="slidenum">
              <a:rPr lang="en-US" smtClean="0"/>
              <a:t>15</a:t>
            </a:fld>
            <a:endParaRPr lang="en-US" dirty="0"/>
          </a:p>
        </p:txBody>
      </p:sp>
    </p:spTree>
    <p:extLst>
      <p:ext uri="{BB962C8B-B14F-4D97-AF65-F5344CB8AC3E}">
        <p14:creationId xmlns:p14="http://schemas.microsoft.com/office/powerpoint/2010/main" val="949296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Once you have finished mapping your customers experience , you need to conduct interviews with five customers that meet the persona that you focused on for the award. For example, if you focused on CIO, please include CIOs in your survey process.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 questions in this sample guide are based on a sample interview, and may not represent exactly all the questions that you will have. </a:t>
            </a:r>
            <a:r>
              <a:rPr lang="en-US" b="1" dirty="0"/>
              <a:t>You will need to ask Questions 8-13 for this award.</a:t>
            </a:r>
          </a:p>
          <a:p>
            <a:pPr marL="171450" indent="-171450">
              <a:buFont typeface="Arial" panose="020B0604020202020204" pitchFamily="34" charset="0"/>
              <a:buChar char="•"/>
            </a:pPr>
            <a:r>
              <a:rPr lang="en-US" dirty="0"/>
              <a:t>You will need to customize your solution name ( replace “X solution” words ) and partner name.</a:t>
            </a:r>
          </a:p>
          <a:p>
            <a:pPr marL="171450" indent="-171450">
              <a:buFont typeface="Arial" panose="020B0604020202020204" pitchFamily="34" charset="0"/>
              <a:buChar char="•"/>
            </a:pPr>
            <a:r>
              <a:rPr lang="en-US" dirty="0"/>
              <a:t>Carefully read all of the questions and make sure you are capturing your complete customer journey (all the stages).</a:t>
            </a:r>
          </a:p>
          <a:p>
            <a:endParaRPr lang="en-US" dirty="0"/>
          </a:p>
          <a:p>
            <a:r>
              <a:rPr lang="en-US" dirty="0"/>
              <a:t>Once you have adjusted your interview guide, and made it compatible with your journey and solution, make sure you are prepared to capture answers during the interview.</a:t>
            </a:r>
          </a:p>
          <a:p>
            <a:endParaRPr lang="en-US" dirty="0"/>
          </a:p>
          <a:p>
            <a:endParaRPr lang="en-US" dirty="0"/>
          </a:p>
          <a:p>
            <a:r>
              <a:rPr lang="en-US" dirty="0"/>
              <a:t>IMPORTANT NOTE: </a:t>
            </a:r>
          </a:p>
          <a:p>
            <a:r>
              <a:rPr lang="en-US" dirty="0"/>
              <a:t>Please capture answers to questions 8-12 as you will need to report scores on Slide 18.</a:t>
            </a:r>
          </a:p>
          <a:p>
            <a:r>
              <a:rPr lang="en-US" dirty="0"/>
              <a:t>Capturing answers is important because you will need to report on any new insights/ learnings that you learned about your customers and their experience with your company and this particular workload. (Slide 19)</a:t>
            </a:r>
          </a:p>
          <a:p>
            <a:endParaRPr lang="en-US" dirty="0"/>
          </a:p>
          <a:p>
            <a:endParaRPr lang="en-US" dirty="0"/>
          </a:p>
        </p:txBody>
      </p:sp>
      <p:sp>
        <p:nvSpPr>
          <p:cNvPr id="4" name="Slide Number Placeholder 3"/>
          <p:cNvSpPr>
            <a:spLocks noGrp="1"/>
          </p:cNvSpPr>
          <p:nvPr>
            <p:ph type="sldNum" sz="quarter" idx="10"/>
          </p:nvPr>
        </p:nvSpPr>
        <p:spPr/>
        <p:txBody>
          <a:bodyPr/>
          <a:lstStyle/>
          <a:p>
            <a:fld id="{591390D6-BB44-4471-8167-841ECDD3A11D}" type="slidenum">
              <a:rPr lang="en-US" smtClean="0"/>
              <a:t>16</a:t>
            </a:fld>
            <a:endParaRPr lang="en-US" dirty="0"/>
          </a:p>
        </p:txBody>
      </p:sp>
    </p:spTree>
    <p:extLst>
      <p:ext uri="{BB962C8B-B14F-4D97-AF65-F5344CB8AC3E}">
        <p14:creationId xmlns:p14="http://schemas.microsoft.com/office/powerpoint/2010/main" val="1770239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rPr>
              <a:t>When you contact your customers, please ask at minimum the set of questions above and capture their scores. Please average the scores across the 5 customers you choose.</a:t>
            </a:r>
          </a:p>
          <a:p>
            <a:pPr marL="0" indent="0">
              <a:buFontTx/>
              <a:buNone/>
            </a:pPr>
            <a:endParaRPr lang="en-US" dirty="0"/>
          </a:p>
          <a:p>
            <a:pPr marL="0" indent="0">
              <a:buNone/>
            </a:pPr>
            <a:r>
              <a:rPr lang="en-US" dirty="0"/>
              <a:t>After finishing all five interviews with your customers , average the score for each of these categories and present it here. </a:t>
            </a:r>
          </a:p>
          <a:p>
            <a:pPr marL="0" indent="0">
              <a:buNone/>
            </a:pPr>
            <a:endParaRPr lang="en-US" dirty="0"/>
          </a:p>
          <a:p>
            <a:pPr marL="0" marR="0" lvl="0" indent="0" algn="l" defTabSz="932742" rtl="0" eaLnBrk="1" fontAlgn="auto" latinLnBrk="0" hangingPunct="1">
              <a:lnSpc>
                <a:spcPct val="90000"/>
              </a:lnSpc>
              <a:spcBef>
                <a:spcPts val="0"/>
              </a:spcBef>
              <a:spcAft>
                <a:spcPts val="340"/>
              </a:spcAft>
              <a:buClrTx/>
              <a:buSzTx/>
              <a:buFontTx/>
              <a:buNone/>
              <a:tabLst/>
              <a:defRPr/>
            </a:pPr>
            <a:r>
              <a:rPr lang="en-US" sz="900" dirty="0">
                <a:solidFill>
                  <a:srgbClr val="FF0000"/>
                </a:solidFill>
              </a:rPr>
              <a:t>IMPORTANT NOTE: The actual score will have no impact on getting the reward. Look for candid feedback and a baseline, so that in the future, after applying some of the learnings from Customer Experience, you will be able to change this score and positively impact your relationship with customers.</a:t>
            </a:r>
          </a:p>
          <a:p>
            <a:pPr marL="0" indent="0">
              <a:buNone/>
            </a:pPr>
            <a:endParaRPr lang="en-US" dirty="0"/>
          </a:p>
          <a:p>
            <a:pPr marL="0" indent="0">
              <a:buNone/>
            </a:pPr>
            <a:endParaRPr lang="en-US" dirty="0"/>
          </a:p>
          <a:p>
            <a:endParaRPr lang="en-US" dirty="0"/>
          </a:p>
        </p:txBody>
      </p:sp>
      <p:sp>
        <p:nvSpPr>
          <p:cNvPr id="4" name="Slide Number Placeholder 3"/>
          <p:cNvSpPr>
            <a:spLocks noGrp="1"/>
          </p:cNvSpPr>
          <p:nvPr>
            <p:ph type="sldNum" sz="quarter" idx="10"/>
          </p:nvPr>
        </p:nvSpPr>
        <p:spPr/>
        <p:txBody>
          <a:bodyPr/>
          <a:lstStyle/>
          <a:p>
            <a:fld id="{CADC3BAC-731A-49B8-B3C1-49DF33817E7B}"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594333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Please document your top learnings and insights from discussions with your customers. These insights will represent things that you feel you will be bringing back into the company to improve process or experience. Please share both positive and negative insights; negative have no impact on the award.</a:t>
            </a:r>
          </a:p>
          <a:p>
            <a:pPr marL="0" indent="0">
              <a:buNone/>
            </a:pPr>
            <a:endParaRPr lang="en-US" dirty="0"/>
          </a:p>
          <a:p>
            <a:pPr marL="0" indent="0">
              <a:buNone/>
            </a:pPr>
            <a:r>
              <a:rPr lang="en-US" dirty="0"/>
              <a:t>Please use font size 14 or higher to fit answers into the template.</a:t>
            </a:r>
          </a:p>
          <a:p>
            <a:endParaRPr lang="en-US" dirty="0"/>
          </a:p>
          <a:p>
            <a:pPr marL="0" marR="0" lvl="0" indent="0" algn="l" defTabSz="914400" rtl="0" eaLnBrk="1" fontAlgn="auto" latinLnBrk="0" hangingPunct="1">
              <a:lnSpc>
                <a:spcPct val="120000"/>
              </a:lnSpc>
              <a:spcBef>
                <a:spcPts val="0"/>
              </a:spcBef>
              <a:spcAft>
                <a:spcPts val="0"/>
              </a:spcAft>
              <a:buClrTx/>
              <a:buSzTx/>
              <a:buFontTx/>
              <a:buNone/>
              <a:tabLst/>
              <a:defRPr/>
            </a:pPr>
            <a:endParaRPr lang="en-US" sz="1200" dirty="0">
              <a:solidFill>
                <a:schemeClr val="bg1"/>
              </a:solidFill>
            </a:endParaRPr>
          </a:p>
          <a:p>
            <a:pPr eaLnBrk="1" hangingPunct="1">
              <a:lnSpc>
                <a:spcPct val="120000"/>
              </a:lnSpc>
            </a:pPr>
            <a:endParaRPr lang="en-US" altLang="en-US" sz="1200" dirty="0">
              <a:solidFill>
                <a:schemeClr val="bg1"/>
              </a:solidFill>
              <a:latin typeface="Franklin Gothic Book" panose="020B0503020102020204" pitchFamily="34" charset="0"/>
            </a:endParaRPr>
          </a:p>
          <a:p>
            <a:pPr eaLnBrk="1" hangingPunct="1">
              <a:lnSpc>
                <a:spcPct val="120000"/>
              </a:lnSpc>
            </a:pPr>
            <a:endParaRPr lang="en-US" altLang="en-US" sz="1200" dirty="0">
              <a:solidFill>
                <a:schemeClr val="bg1"/>
              </a:solidFill>
              <a:latin typeface="Franklin Gothic Book" panose="020B0503020102020204" pitchFamily="34" charset="0"/>
            </a:endParaRPr>
          </a:p>
        </p:txBody>
      </p:sp>
      <p:sp>
        <p:nvSpPr>
          <p:cNvPr id="4" name="Slide Number Placeholder 3"/>
          <p:cNvSpPr>
            <a:spLocks noGrp="1"/>
          </p:cNvSpPr>
          <p:nvPr>
            <p:ph type="sldNum" sz="quarter" idx="10"/>
          </p:nvPr>
        </p:nvSpPr>
        <p:spPr/>
        <p:txBody>
          <a:bodyPr/>
          <a:lstStyle/>
          <a:p>
            <a:fld id="{CADC3BAC-731A-49B8-B3C1-49DF33817E7B}"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697077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Please include the contact information for five customers that Microsoft can contact. Please ensure the customer has given their consent to be contacted. Thank you.</a:t>
            </a:r>
          </a:p>
          <a:p>
            <a:pPr defTabSz="939363">
              <a:defRPr/>
            </a:pPr>
            <a:endParaRPr lang="en-US" dirty="0"/>
          </a:p>
        </p:txBody>
      </p:sp>
      <p:sp>
        <p:nvSpPr>
          <p:cNvPr id="4" name="Slide Number Placeholder 3"/>
          <p:cNvSpPr>
            <a:spLocks noGrp="1"/>
          </p:cNvSpPr>
          <p:nvPr>
            <p:ph type="sldNum" sz="quarter" idx="10"/>
          </p:nvPr>
        </p:nvSpPr>
        <p:spPr/>
        <p:txBody>
          <a:bodyPr/>
          <a:lstStyle/>
          <a:p>
            <a:fld id="{CADC3BAC-731A-49B8-B3C1-49DF33817E7B}"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287736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Each slide that you need to fill out will have a detailed instructions in the Notes section.</a:t>
            </a:r>
          </a:p>
          <a:p>
            <a:pPr marL="0" indent="0">
              <a:buFont typeface="Arial" panose="020B0604020202020204" pitchFamily="34" charset="0"/>
              <a:buNone/>
            </a:pPr>
            <a:r>
              <a:rPr lang="en-US" dirty="0"/>
              <a:t>In addition each slide will contain a sample answer based on a non-technical solution for the coffee buying experience.</a:t>
            </a:r>
          </a:p>
          <a:p>
            <a:pPr marL="0" indent="0">
              <a:buFont typeface="Arial" panose="020B0604020202020204" pitchFamily="34" charset="0"/>
              <a:buNone/>
            </a:pPr>
            <a:endParaRPr lang="en-US" dirty="0"/>
          </a:p>
          <a:p>
            <a:r>
              <a:rPr lang="en-US" sz="900" b="1" kern="1200" dirty="0">
                <a:solidFill>
                  <a:schemeClr val="tx1"/>
                </a:solidFill>
                <a:effectLst/>
                <a:latin typeface="Segoe UI Light" pitchFamily="34" charset="0"/>
                <a:ea typeface="+mn-ea"/>
                <a:cs typeface="+mn-cs"/>
              </a:rPr>
              <a:t>General Award Directions: </a:t>
            </a:r>
          </a:p>
          <a:p>
            <a:endParaRPr lang="en-US" sz="900" b="1" kern="1200" dirty="0">
              <a:solidFill>
                <a:schemeClr val="tx1"/>
              </a:solidFill>
              <a:effectLst/>
              <a:latin typeface="Segoe UI Light" pitchFamily="34" charset="0"/>
              <a:ea typeface="+mn-ea"/>
              <a:cs typeface="+mn-cs"/>
            </a:endParaRPr>
          </a:p>
          <a:p>
            <a:r>
              <a:rPr lang="en-US" sz="900" kern="1200" dirty="0">
                <a:solidFill>
                  <a:schemeClr val="tx1"/>
                </a:solidFill>
                <a:effectLst/>
                <a:latin typeface="Segoe UI Light" pitchFamily="34" charset="0"/>
                <a:ea typeface="+mn-ea"/>
                <a:cs typeface="+mn-cs"/>
              </a:rPr>
              <a:t>Please provide one (1) executive summary by using the </a:t>
            </a:r>
            <a:r>
              <a:rPr lang="en-US" sz="900" b="1" kern="1200" dirty="0">
                <a:solidFill>
                  <a:schemeClr val="tx1"/>
                </a:solidFill>
                <a:effectLst/>
                <a:latin typeface="Segoe UI Light" pitchFamily="34" charset="0"/>
                <a:ea typeface="+mn-ea"/>
                <a:cs typeface="+mn-cs"/>
              </a:rPr>
              <a:t>Microsoft Partner of the Year Customer Experience PowerPoint </a:t>
            </a:r>
            <a:r>
              <a:rPr lang="en-US" sz="900" b="1" u="sng" kern="1200" dirty="0">
                <a:solidFill>
                  <a:schemeClr val="tx1"/>
                </a:solidFill>
                <a:effectLst/>
                <a:latin typeface="Segoe UI Light" pitchFamily="34" charset="0"/>
                <a:ea typeface="+mn-ea"/>
                <a:cs typeface="+mn-cs"/>
              </a:rPr>
              <a:t>deck </a:t>
            </a:r>
            <a:r>
              <a:rPr lang="en-US" sz="900" kern="1200" dirty="0">
                <a:solidFill>
                  <a:schemeClr val="tx1"/>
                </a:solidFill>
                <a:effectLst/>
                <a:latin typeface="Segoe UI Light" pitchFamily="34" charset="0"/>
                <a:ea typeface="+mn-ea"/>
                <a:cs typeface="+mn-cs"/>
              </a:rPr>
              <a:t>provided to include and address the specific points below.  </a:t>
            </a:r>
          </a:p>
          <a:p>
            <a:r>
              <a:rPr lang="en-US" sz="900" kern="1200" dirty="0">
                <a:solidFill>
                  <a:schemeClr val="tx1"/>
                </a:solidFill>
                <a:effectLst/>
                <a:latin typeface="Segoe UI Light" pitchFamily="34" charset="0"/>
                <a:ea typeface="+mn-ea"/>
                <a:cs typeface="+mn-cs"/>
              </a:rPr>
              <a:t> </a:t>
            </a:r>
          </a:p>
          <a:p>
            <a:pPr lvl="0"/>
            <a:r>
              <a:rPr lang="en-US" sz="900" kern="1200" dirty="0">
                <a:solidFill>
                  <a:schemeClr val="tx1"/>
                </a:solidFill>
                <a:effectLst/>
                <a:latin typeface="Segoe UI Light" pitchFamily="34" charset="0"/>
                <a:ea typeface="+mn-ea"/>
                <a:cs typeface="+mn-cs"/>
              </a:rPr>
              <a:t>Answer the following points when describing the customer for your solution: 1) Choose a solution/service to focus on for this award, 2) Outline any market research you have to support this opportunity (market size, geography, addressable number of customers, segment target (Enterprise, Mid-Market, SMB), 3) Audiences (Business Decision Maker, Technical Decision Maker) and 4) Verticals as applicable; 5) Customer pain and business challenges being addressed and 6) Top personas from the audiences (CEO, CFO, CMO, COO, etc.). </a:t>
            </a:r>
            <a:r>
              <a:rPr lang="en-US" sz="900" b="1" kern="1200" dirty="0">
                <a:solidFill>
                  <a:schemeClr val="tx1"/>
                </a:solidFill>
                <a:effectLst/>
                <a:latin typeface="Segoe UI Light" pitchFamily="34" charset="0"/>
                <a:ea typeface="+mn-ea"/>
                <a:cs typeface="+mn-cs"/>
              </a:rPr>
              <a:t>Use answers to fill out PowerPoint slides 3 through 5.</a:t>
            </a:r>
            <a:endParaRPr lang="en-US" sz="900" kern="1200" dirty="0">
              <a:solidFill>
                <a:schemeClr val="tx1"/>
              </a:solidFill>
              <a:effectLst/>
              <a:latin typeface="Segoe UI Light" pitchFamily="34" charset="0"/>
              <a:ea typeface="+mn-ea"/>
              <a:cs typeface="+mn-cs"/>
            </a:endParaRPr>
          </a:p>
          <a:p>
            <a:pPr lvl="0"/>
            <a:endParaRPr lang="en-US" sz="900" kern="1200" dirty="0">
              <a:solidFill>
                <a:schemeClr val="tx1"/>
              </a:solidFill>
              <a:effectLst/>
              <a:latin typeface="Segoe UI Light" pitchFamily="34" charset="0"/>
              <a:ea typeface="+mn-ea"/>
              <a:cs typeface="+mn-cs"/>
            </a:endParaRPr>
          </a:p>
          <a:p>
            <a:pPr lvl="0"/>
            <a:r>
              <a:rPr lang="en-US" sz="900" kern="1200" dirty="0">
                <a:solidFill>
                  <a:schemeClr val="tx1"/>
                </a:solidFill>
                <a:effectLst/>
                <a:latin typeface="Segoe UI Light" pitchFamily="34" charset="0"/>
                <a:ea typeface="+mn-ea"/>
                <a:cs typeface="+mn-cs"/>
              </a:rPr>
              <a:t>Choose one primary persona you work with (ex CEO, CFO, CMO, etc.) and describe the following:  1) Top decision-making factors, 2) Top three expectations for chosen persona, 3) Top three pain points or challenges for chosen persona. </a:t>
            </a:r>
            <a:r>
              <a:rPr lang="en-US" sz="900" b="1" kern="1200" dirty="0">
                <a:solidFill>
                  <a:schemeClr val="tx1"/>
                </a:solidFill>
                <a:effectLst/>
                <a:latin typeface="Segoe UI Light" pitchFamily="34" charset="0"/>
                <a:ea typeface="+mn-ea"/>
                <a:cs typeface="+mn-cs"/>
              </a:rPr>
              <a:t>Use answers to fill out PowerPoint slide 6 through 8.</a:t>
            </a:r>
            <a:endParaRPr lang="en-US" sz="900" kern="1200" dirty="0">
              <a:solidFill>
                <a:schemeClr val="tx1"/>
              </a:solidFill>
              <a:effectLst/>
              <a:latin typeface="Segoe UI Light" pitchFamily="34" charset="0"/>
              <a:ea typeface="+mn-ea"/>
              <a:cs typeface="+mn-cs"/>
            </a:endParaRPr>
          </a:p>
          <a:p>
            <a:pPr lvl="0"/>
            <a:endParaRPr lang="en-US" sz="900" kern="1200" dirty="0">
              <a:solidFill>
                <a:schemeClr val="tx1"/>
              </a:solidFill>
              <a:effectLst/>
              <a:latin typeface="Segoe UI Light" pitchFamily="34" charset="0"/>
              <a:ea typeface="+mn-ea"/>
              <a:cs typeface="+mn-cs"/>
            </a:endParaRPr>
          </a:p>
          <a:p>
            <a:pPr lvl="0"/>
            <a:r>
              <a:rPr lang="en-US" sz="900" kern="1200" dirty="0">
                <a:solidFill>
                  <a:schemeClr val="tx1"/>
                </a:solidFill>
                <a:effectLst/>
                <a:latin typeface="Segoe UI Light" pitchFamily="34" charset="0"/>
                <a:ea typeface="+mn-ea"/>
                <a:cs typeface="+mn-cs"/>
              </a:rPr>
              <a:t>Map your selected persona across the customer journey stages (Explore, Evaluate, Purchase, Expand, Renew, Advocacy stages) by showing the 1) Key message you deliver by stage, 2) Top three wants/needs by stage, 3) Top three touchpoints by stage, 4) Top three pain points by stage and 5) Call to Action for each stage. </a:t>
            </a:r>
            <a:r>
              <a:rPr lang="en-US" sz="900" b="1" kern="1200" dirty="0">
                <a:solidFill>
                  <a:schemeClr val="tx1"/>
                </a:solidFill>
                <a:effectLst/>
                <a:latin typeface="Segoe UI Light" pitchFamily="34" charset="0"/>
                <a:ea typeface="+mn-ea"/>
                <a:cs typeface="+mn-cs"/>
              </a:rPr>
              <a:t>Use answers to fill out PowerPoint slide 10-15</a:t>
            </a:r>
            <a:r>
              <a:rPr lang="en-US" sz="900" kern="1200" dirty="0">
                <a:solidFill>
                  <a:schemeClr val="tx1"/>
                </a:solidFill>
                <a:effectLst/>
                <a:latin typeface="Segoe UI Light" pitchFamily="34" charset="0"/>
                <a:ea typeface="+mn-ea"/>
                <a:cs typeface="+mn-cs"/>
              </a:rPr>
              <a:t>. </a:t>
            </a:r>
          </a:p>
          <a:p>
            <a:pPr lvl="0"/>
            <a:endParaRPr lang="en-US" sz="900" kern="1200" dirty="0">
              <a:solidFill>
                <a:schemeClr val="tx1"/>
              </a:solidFill>
              <a:effectLst/>
              <a:latin typeface="Segoe UI Light" pitchFamily="34" charset="0"/>
              <a:ea typeface="+mn-ea"/>
              <a:cs typeface="+mn-cs"/>
            </a:endParaRPr>
          </a:p>
          <a:p>
            <a:pPr lvl="0"/>
            <a:r>
              <a:rPr lang="en-US" sz="900" kern="1200" dirty="0">
                <a:solidFill>
                  <a:schemeClr val="tx1"/>
                </a:solidFill>
                <a:effectLst/>
                <a:latin typeface="Segoe UI Light" pitchFamily="34" charset="0"/>
                <a:ea typeface="+mn-ea"/>
                <a:cs typeface="+mn-cs"/>
              </a:rPr>
              <a:t>Validate this customer journey above with </a:t>
            </a:r>
            <a:r>
              <a:rPr lang="en-US" sz="900" b="1" kern="1200" dirty="0">
                <a:solidFill>
                  <a:schemeClr val="tx1"/>
                </a:solidFill>
                <a:effectLst/>
                <a:latin typeface="Segoe UI Light" pitchFamily="34" charset="0"/>
                <a:ea typeface="+mn-ea"/>
                <a:cs typeface="+mn-cs"/>
              </a:rPr>
              <a:t>five</a:t>
            </a:r>
            <a:r>
              <a:rPr lang="en-US" sz="900" kern="1200" dirty="0">
                <a:solidFill>
                  <a:schemeClr val="tx1"/>
                </a:solidFill>
                <a:effectLst/>
                <a:latin typeface="Segoe UI Light" pitchFamily="34" charset="0"/>
                <a:ea typeface="+mn-ea"/>
                <a:cs typeface="+mn-cs"/>
              </a:rPr>
              <a:t> of your customers that match the persona you chose (if you chose CIO as your persona for the award, please talk with CIOs).  Use sample interview questions found on </a:t>
            </a:r>
            <a:r>
              <a:rPr lang="en-US" sz="900" b="1" kern="1200" dirty="0">
                <a:solidFill>
                  <a:schemeClr val="tx1"/>
                </a:solidFill>
                <a:effectLst/>
                <a:latin typeface="Segoe UI Light" pitchFamily="34" charset="0"/>
                <a:ea typeface="+mn-ea"/>
                <a:cs typeface="+mn-cs"/>
              </a:rPr>
              <a:t>PowerPoint Slide 16 and 17</a:t>
            </a:r>
            <a:r>
              <a:rPr lang="en-US" sz="900" kern="1200" dirty="0">
                <a:solidFill>
                  <a:schemeClr val="tx1"/>
                </a:solidFill>
                <a:effectLst/>
                <a:latin typeface="Segoe UI Light" pitchFamily="34" charset="0"/>
                <a:ea typeface="+mn-ea"/>
                <a:cs typeface="+mn-cs"/>
              </a:rPr>
              <a:t> provided to find out if the customer experience you’ve outlined is consistent with feedback from your customers.  Calculate Customer Experience key drivers calculated from the customer interview questions. </a:t>
            </a:r>
          </a:p>
          <a:p>
            <a:pPr lvl="0"/>
            <a:endParaRPr lang="en-US" sz="900" kern="1200" dirty="0">
              <a:solidFill>
                <a:schemeClr val="tx1"/>
              </a:solidFill>
              <a:effectLst/>
              <a:latin typeface="Segoe UI Light" pitchFamily="34" charset="0"/>
              <a:ea typeface="+mn-ea"/>
              <a:cs typeface="+mn-cs"/>
            </a:endParaRPr>
          </a:p>
          <a:p>
            <a:pPr lvl="0"/>
            <a:r>
              <a:rPr lang="en-US" sz="900" kern="1200" dirty="0">
                <a:solidFill>
                  <a:schemeClr val="tx1"/>
                </a:solidFill>
                <a:effectLst/>
                <a:latin typeface="Segoe UI Light" pitchFamily="34" charset="0"/>
                <a:ea typeface="+mn-ea"/>
                <a:cs typeface="+mn-cs"/>
              </a:rPr>
              <a:t>Document your </a:t>
            </a:r>
            <a:r>
              <a:rPr lang="en-US" sz="900" b="1" kern="1200" dirty="0">
                <a:solidFill>
                  <a:schemeClr val="tx1"/>
                </a:solidFill>
                <a:effectLst/>
                <a:latin typeface="Segoe UI Light" pitchFamily="34" charset="0"/>
                <a:ea typeface="+mn-ea"/>
                <a:cs typeface="+mn-cs"/>
              </a:rPr>
              <a:t>top </a:t>
            </a:r>
            <a:r>
              <a:rPr lang="en-US" sz="900" kern="1200" dirty="0">
                <a:solidFill>
                  <a:schemeClr val="tx1"/>
                </a:solidFill>
                <a:effectLst/>
                <a:latin typeface="Segoe UI Light" pitchFamily="34" charset="0"/>
                <a:ea typeface="+mn-ea"/>
                <a:cs typeface="+mn-cs"/>
              </a:rPr>
              <a:t>learnings from your customer conversations. </a:t>
            </a:r>
            <a:r>
              <a:rPr lang="en-US" sz="900" b="1" kern="1200" dirty="0">
                <a:solidFill>
                  <a:schemeClr val="tx1"/>
                </a:solidFill>
                <a:effectLst/>
                <a:latin typeface="Segoe UI Light" pitchFamily="34" charset="0"/>
                <a:ea typeface="+mn-ea"/>
                <a:cs typeface="+mn-cs"/>
              </a:rPr>
              <a:t>PowerPoint slide 18. </a:t>
            </a:r>
            <a:endParaRPr lang="en-US" sz="900" kern="1200" dirty="0">
              <a:solidFill>
                <a:schemeClr val="tx1"/>
              </a:solidFill>
              <a:effectLst/>
              <a:latin typeface="Segoe UI Light" pitchFamily="34" charset="0"/>
              <a:ea typeface="+mn-ea"/>
              <a:cs typeface="+mn-cs"/>
            </a:endParaRPr>
          </a:p>
          <a:p>
            <a:pPr lvl="0"/>
            <a:endParaRPr lang="en-US" sz="900" i="1" kern="1200" dirty="0">
              <a:solidFill>
                <a:schemeClr val="tx1"/>
              </a:solidFill>
              <a:effectLst/>
              <a:latin typeface="Segoe UI Light" pitchFamily="34" charset="0"/>
              <a:ea typeface="+mn-ea"/>
              <a:cs typeface="+mn-cs"/>
            </a:endParaRPr>
          </a:p>
          <a:p>
            <a:pPr lvl="0"/>
            <a:r>
              <a:rPr lang="en-US" sz="900" i="1" kern="1200" dirty="0">
                <a:solidFill>
                  <a:schemeClr val="tx1"/>
                </a:solidFill>
                <a:effectLst/>
                <a:latin typeface="Segoe UI Light" pitchFamily="34" charset="0"/>
                <a:ea typeface="+mn-ea"/>
                <a:cs typeface="+mn-cs"/>
              </a:rPr>
              <a:t>Please list the customers interviewed on </a:t>
            </a:r>
            <a:r>
              <a:rPr lang="en-US" sz="900" b="1" i="1" kern="1200" dirty="0">
                <a:solidFill>
                  <a:schemeClr val="tx1"/>
                </a:solidFill>
                <a:effectLst/>
                <a:latin typeface="Segoe UI Light" pitchFamily="34" charset="0"/>
                <a:ea typeface="+mn-ea"/>
                <a:cs typeface="+mn-cs"/>
              </a:rPr>
              <a:t>PowerPoint slide 19</a:t>
            </a:r>
            <a:r>
              <a:rPr lang="en-US" sz="900" i="1" kern="1200" dirty="0">
                <a:solidFill>
                  <a:schemeClr val="tx1"/>
                </a:solidFill>
                <a:effectLst/>
                <a:latin typeface="Segoe UI Light" pitchFamily="34" charset="0"/>
                <a:ea typeface="+mn-ea"/>
                <a:cs typeface="+mn-cs"/>
              </a:rPr>
              <a:t> with their contact information so that Microsoft can contact them to verify their feedback.</a:t>
            </a:r>
            <a:r>
              <a:rPr lang="en-US" sz="900" kern="1200" dirty="0">
                <a:solidFill>
                  <a:schemeClr val="tx1"/>
                </a:solidFill>
                <a:effectLst/>
                <a:latin typeface="Segoe UI Light" pitchFamily="34" charset="0"/>
                <a:ea typeface="+mn-ea"/>
                <a:cs typeface="+mn-cs"/>
              </a:rPr>
              <a:t> </a:t>
            </a:r>
          </a:p>
          <a:p>
            <a:pPr lvl="0"/>
            <a:endParaRPr lang="en-US" sz="900" kern="1200" dirty="0">
              <a:solidFill>
                <a:schemeClr val="tx1"/>
              </a:solidFill>
              <a:effectLst/>
              <a:latin typeface="Segoe UI Light" pitchFamily="34" charset="0"/>
              <a:ea typeface="+mn-ea"/>
              <a:cs typeface="+mn-cs"/>
            </a:endParaRPr>
          </a:p>
          <a:p>
            <a:pPr lvl="0"/>
            <a:r>
              <a:rPr lang="en-US" sz="900" kern="1200" dirty="0">
                <a:solidFill>
                  <a:schemeClr val="tx1"/>
                </a:solidFill>
                <a:effectLst/>
                <a:latin typeface="Segoe UI Light" pitchFamily="34" charset="0"/>
                <a:ea typeface="+mn-ea"/>
                <a:cs typeface="+mn-cs"/>
              </a:rPr>
              <a:t>Please note your key</a:t>
            </a:r>
            <a:r>
              <a:rPr lang="en-US" sz="900" b="1" kern="1200" dirty="0">
                <a:solidFill>
                  <a:schemeClr val="tx1"/>
                </a:solidFill>
                <a:effectLst/>
                <a:latin typeface="Segoe UI Light" pitchFamily="34" charset="0"/>
                <a:ea typeface="+mn-ea"/>
                <a:cs typeface="+mn-cs"/>
              </a:rPr>
              <a:t> Customer Experience KPIs </a:t>
            </a:r>
            <a:r>
              <a:rPr lang="en-US" sz="900" kern="1200" dirty="0">
                <a:solidFill>
                  <a:schemeClr val="tx1"/>
                </a:solidFill>
                <a:effectLst/>
                <a:latin typeface="Segoe UI Light" pitchFamily="34" charset="0"/>
                <a:ea typeface="+mn-ea"/>
                <a:cs typeface="+mn-cs"/>
              </a:rPr>
              <a:t>for the solution you outlined. </a:t>
            </a:r>
            <a:r>
              <a:rPr lang="en-US" sz="900" b="1" kern="1200" dirty="0">
                <a:solidFill>
                  <a:schemeClr val="tx1"/>
                </a:solidFill>
                <a:effectLst/>
                <a:latin typeface="Segoe UI Light" pitchFamily="34" charset="0"/>
                <a:ea typeface="+mn-ea"/>
                <a:cs typeface="+mn-cs"/>
              </a:rPr>
              <a:t>PowerPoint slide 20.</a:t>
            </a:r>
            <a:endParaRPr lang="en-US" sz="900" kern="1200" dirty="0">
              <a:solidFill>
                <a:schemeClr val="tx1"/>
              </a:solidFill>
              <a:effectLst/>
              <a:latin typeface="Segoe UI Light" pitchFamily="34" charset="0"/>
              <a:ea typeface="+mn-ea"/>
              <a:cs typeface="+mn-cs"/>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690E1DBA-0844-455C-A61E-B7CAD1446874}" type="slidenum">
              <a:rPr lang="en-US" smtClean="0"/>
              <a:t>2</a:t>
            </a:fld>
            <a:endParaRPr lang="en-US" dirty="0"/>
          </a:p>
        </p:txBody>
      </p:sp>
    </p:spTree>
    <p:extLst>
      <p:ext uri="{BB962C8B-B14F-4D97-AF65-F5344CB8AC3E}">
        <p14:creationId xmlns:p14="http://schemas.microsoft.com/office/powerpoint/2010/main" val="4037323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list the key indicators/measurements you use to measure impact in your business today. Please list a few of the most meaningful metrics to your business and describe how you measure them.</a:t>
            </a:r>
          </a:p>
          <a:p>
            <a:endParaRPr lang="en-US" dirty="0"/>
          </a:p>
          <a:p>
            <a:r>
              <a:rPr lang="en-US" dirty="0"/>
              <a:t>Some examples include:</a:t>
            </a:r>
          </a:p>
          <a:p>
            <a:r>
              <a:rPr lang="en-US" dirty="0"/>
              <a:t>Customer Loyalty metrics: Retention rate, Renewal rate, Buy More, Customer Effort Scores</a:t>
            </a:r>
          </a:p>
          <a:p>
            <a:endParaRPr lang="en-US" dirty="0"/>
          </a:p>
          <a:p>
            <a:r>
              <a:rPr lang="en-US" dirty="0"/>
              <a:t>Success metrics: Customer acquisition cost/rate, Reliability (as vendor or partner), Advocacy (recommendation to others) and First contact resolution</a:t>
            </a:r>
          </a:p>
          <a:p>
            <a:endParaRPr lang="en-US" dirty="0"/>
          </a:p>
          <a:p>
            <a:r>
              <a:rPr lang="en-US" dirty="0"/>
              <a:t>Revenue: Revenue per User, Conversion rate, Customer Lifetime Value and Share of Wallet</a:t>
            </a:r>
          </a:p>
          <a:p>
            <a:endParaRPr lang="en-US" dirty="0"/>
          </a:p>
          <a:p>
            <a:r>
              <a:rPr lang="en-US" dirty="0"/>
              <a:t>Satisfaction: Overall satisfaction, Stars in reviews, Compete Scores, Trust</a:t>
            </a:r>
          </a:p>
          <a:p>
            <a:endParaRPr lang="en-US" dirty="0"/>
          </a:p>
          <a:p>
            <a:r>
              <a:rPr lang="en-US" dirty="0"/>
              <a:t>Employee: Revenue per employee, Employee Satisfaction, Average Employee Tenure, Employee Churn Rate</a:t>
            </a:r>
          </a:p>
          <a:p>
            <a:endParaRPr lang="en-US" dirty="0"/>
          </a:p>
          <a:p>
            <a:r>
              <a:rPr lang="en-US" dirty="0"/>
              <a:t>Marketing: Market Growth Rate, Market Share, Brand Equity, Cost per Lead</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2/18/2018 9:42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10542537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2/18/2018 9:42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1617991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Consider all the offerings (products, services, solutions) you have in market for customers today, choose a successful solution and use this as the basis for your award application.</a:t>
            </a:r>
          </a:p>
          <a:p>
            <a:pPr marL="0" indent="0">
              <a:buNone/>
            </a:pPr>
            <a:endParaRPr lang="en-US" dirty="0"/>
          </a:p>
          <a:p>
            <a:pPr marL="0" indent="0">
              <a:buNone/>
            </a:pPr>
            <a:r>
              <a:rPr lang="en-US" dirty="0"/>
              <a:t>Make sure that you look through the information you will be asked to provide in this application template, to ensure you can answer all questions for this chosen solution set.</a:t>
            </a:r>
          </a:p>
          <a:p>
            <a:pPr marL="0" indent="0">
              <a:buNone/>
            </a:pPr>
            <a:endParaRPr lang="en-US" dirty="0"/>
          </a:p>
          <a:p>
            <a:pPr marL="0" indent="0">
              <a:buNone/>
            </a:pPr>
            <a:r>
              <a:rPr lang="en-US" sz="900" dirty="0"/>
              <a:t>Throughout the template, samples will be provided for you based on a non-technical solution.</a:t>
            </a:r>
          </a:p>
          <a:p>
            <a:pPr marL="0" indent="0">
              <a:buNone/>
            </a:pPr>
            <a:endParaRPr lang="en-US" sz="900" dirty="0"/>
          </a:p>
          <a:p>
            <a:pPr marL="0" indent="0">
              <a:buNone/>
            </a:pPr>
            <a:r>
              <a:rPr lang="en-US" sz="900" dirty="0"/>
              <a:t>IMPORTANT NOTE : When filling out please use size 20 font and stay within the PPT page provided.</a:t>
            </a:r>
          </a:p>
        </p:txBody>
      </p:sp>
      <p:sp>
        <p:nvSpPr>
          <p:cNvPr id="4" name="Slide Number Placeholder 3"/>
          <p:cNvSpPr>
            <a:spLocks noGrp="1"/>
          </p:cNvSpPr>
          <p:nvPr>
            <p:ph type="sldNum" sz="quarter" idx="10"/>
          </p:nvPr>
        </p:nvSpPr>
        <p:spPr/>
        <p:txBody>
          <a:bodyPr/>
          <a:lstStyle/>
          <a:p>
            <a:fld id="{591390D6-BB44-4471-8167-841ECDD3A11D}" type="slidenum">
              <a:rPr lang="en-US" smtClean="0"/>
              <a:t>3</a:t>
            </a:fld>
            <a:endParaRPr lang="en-US" dirty="0"/>
          </a:p>
        </p:txBody>
      </p:sp>
    </p:spTree>
    <p:extLst>
      <p:ext uri="{BB962C8B-B14F-4D97-AF65-F5344CB8AC3E}">
        <p14:creationId xmlns:p14="http://schemas.microsoft.com/office/powerpoint/2010/main" val="254097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Provide the following points when describing the target market for your solution: </a:t>
            </a:r>
          </a:p>
          <a:p>
            <a:pPr marL="171450" indent="-171450">
              <a:buFont typeface="Arial" panose="020B0604020202020204" pitchFamily="34" charset="0"/>
              <a:buChar char="•"/>
            </a:pPr>
            <a:r>
              <a:rPr lang="en-US" sz="1200" dirty="0"/>
              <a:t>Market size: addressable number of customers, customer segment target (ex. small business, mid-market or enterprise) and geography if applicable</a:t>
            </a:r>
          </a:p>
          <a:p>
            <a:pPr marL="171450" indent="-171450">
              <a:buFont typeface="Arial" panose="020B0604020202020204" pitchFamily="34" charset="0"/>
              <a:buChar char="•"/>
            </a:pPr>
            <a:r>
              <a:rPr lang="en-US" sz="1200" dirty="0"/>
              <a:t>Audiences: (ex: Business Decision Makers, Technical Decision Makers)</a:t>
            </a:r>
          </a:p>
          <a:p>
            <a:pPr marL="171450" indent="-171450">
              <a:buFont typeface="Arial" panose="020B0604020202020204" pitchFamily="34" charset="0"/>
              <a:buChar char="•"/>
            </a:pPr>
            <a:r>
              <a:rPr lang="en-US" sz="1200" dirty="0"/>
              <a:t>Verticals: as applicable (ex: Financial, Manufacturing, Public Sector etc.)</a:t>
            </a:r>
          </a:p>
          <a:p>
            <a:pPr marL="171450" indent="-171450">
              <a:buFont typeface="Arial" panose="020B0604020202020204" pitchFamily="34" charset="0"/>
              <a:buChar char="•"/>
            </a:pPr>
            <a:endParaRPr lang="en-US" sz="1200" dirty="0"/>
          </a:p>
          <a:p>
            <a:pPr marL="0" indent="0">
              <a:buFont typeface="Arial" panose="020B0604020202020204" pitchFamily="34" charset="0"/>
              <a:buNone/>
            </a:pPr>
            <a:r>
              <a:rPr lang="en-US" sz="1200" dirty="0"/>
              <a:t>IMPORTANT NOTE : When filling out please use size 12 font and stay within </a:t>
            </a:r>
            <a:r>
              <a:rPr lang="en-US" sz="1200" dirty="0">
                <a:highlight>
                  <a:srgbClr val="FFFF00"/>
                </a:highlight>
              </a:rPr>
              <a:t>the PPT page provided.</a:t>
            </a:r>
            <a:endParaRPr lang="en-US" sz="1200" dirty="0"/>
          </a:p>
          <a:p>
            <a:pPr marL="0" indent="0">
              <a:buFont typeface="Arial" panose="020B0604020202020204" pitchFamily="34" charset="0"/>
              <a:buNone/>
            </a:pPr>
            <a:endParaRPr lang="en-US" sz="1200" dirty="0"/>
          </a:p>
          <a:p>
            <a:r>
              <a:rPr lang="en-US" sz="1200" dirty="0"/>
              <a:t>Sources for examples:</a:t>
            </a:r>
          </a:p>
          <a:p>
            <a:r>
              <a:rPr lang="en-US" sz="1200" b="0" i="0" kern="1200" dirty="0">
                <a:solidFill>
                  <a:schemeClr val="tx1"/>
                </a:solidFill>
                <a:effectLst/>
                <a:latin typeface="+mn-lt"/>
                <a:ea typeface="+mn-ea"/>
                <a:cs typeface="+mn-cs"/>
              </a:rPr>
              <a:t>Beverage Industry Web Site : </a:t>
            </a:r>
            <a:r>
              <a:rPr lang="en-US" sz="1200" b="0" i="0" kern="1200" dirty="0">
                <a:solidFill>
                  <a:schemeClr val="tx1"/>
                </a:solidFill>
                <a:effectLst/>
                <a:latin typeface="+mn-lt"/>
                <a:ea typeface="+mn-ea"/>
                <a:cs typeface="+mn-cs"/>
                <a:hlinkClick r:id="rId3"/>
              </a:rPr>
              <a:t>http://www.bevindustry.com/articles/86796-nca-tracks-coffee-consumption-by-generation</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S&amp;D Coffee &amp; Tea Research Paper: </a:t>
            </a:r>
            <a:r>
              <a:rPr lang="en-US" sz="1200" b="0" i="0" kern="1200" dirty="0">
                <a:solidFill>
                  <a:schemeClr val="tx1"/>
                </a:solidFill>
                <a:effectLst/>
                <a:latin typeface="+mn-lt"/>
                <a:ea typeface="+mn-ea"/>
                <a:cs typeface="+mn-cs"/>
                <a:hlinkClick r:id="rId4"/>
              </a:rPr>
              <a:t>http://www.sdcoffeetea.com/wp-content/uploads/2014/04/appealing-to-young-coffee-drinkers-single_page.pdf</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Specialty Coffee Association of America: </a:t>
            </a:r>
            <a:r>
              <a:rPr lang="en-US" sz="1200" b="0" i="0" kern="1200" dirty="0">
                <a:solidFill>
                  <a:schemeClr val="tx1"/>
                </a:solidFill>
                <a:effectLst/>
                <a:latin typeface="+mn-lt"/>
                <a:ea typeface="+mn-ea"/>
                <a:cs typeface="+mn-cs"/>
                <a:hlinkClick r:id="rId5"/>
              </a:rPr>
              <a:t>http://www.scaa.org/?page=resources&amp;d=facts-and-figures</a:t>
            </a:r>
            <a:endParaRPr lang="en-US" sz="1200" dirty="0"/>
          </a:p>
          <a:p>
            <a:pPr marL="0" indent="0">
              <a:buFont typeface="Arial" panose="020B0604020202020204" pitchFamily="34" charset="0"/>
              <a:buNone/>
            </a:pPr>
            <a:endParaRPr lang="en-US" sz="1200" dirty="0"/>
          </a:p>
        </p:txBody>
      </p:sp>
      <p:sp>
        <p:nvSpPr>
          <p:cNvPr id="4" name="Slide Number Placeholder 3"/>
          <p:cNvSpPr>
            <a:spLocks noGrp="1"/>
          </p:cNvSpPr>
          <p:nvPr>
            <p:ph type="sldNum" sz="quarter" idx="10"/>
          </p:nvPr>
        </p:nvSpPr>
        <p:spPr/>
        <p:txBody>
          <a:bodyPr/>
          <a:lstStyle/>
          <a:p>
            <a:fld id="{591390D6-BB44-4471-8167-841ECDD3A11D}" type="slidenum">
              <a:rPr lang="en-US" smtClean="0"/>
              <a:t>4</a:t>
            </a:fld>
            <a:endParaRPr lang="en-US" dirty="0"/>
          </a:p>
        </p:txBody>
      </p:sp>
    </p:spTree>
    <p:extLst>
      <p:ext uri="{BB962C8B-B14F-4D97-AF65-F5344CB8AC3E}">
        <p14:creationId xmlns:p14="http://schemas.microsoft.com/office/powerpoint/2010/main" val="3775801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Provide top business challenges being addressed for the workload/solution you chose. When working on a solution/ workload you chose in a step A, what are the main business challenges that customer has that you are trying to alleviate? </a:t>
            </a:r>
          </a:p>
          <a:p>
            <a:pPr marL="0" indent="0">
              <a:buFont typeface="Arial" panose="020B0604020202020204" pitchFamily="34" charset="0"/>
              <a:buNone/>
            </a:pPr>
            <a:r>
              <a:rPr lang="en-US" sz="1200" dirty="0"/>
              <a:t>For example: is customer asking for better collaboration tools, or a cloud-based solutions and what is the business objective that they think they will accomplish.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IMPORTANT NOTE : When filling out please use size 12 font and stay within the PPT page provided.</a:t>
            </a:r>
          </a:p>
          <a:p>
            <a:pPr marL="0" indent="0">
              <a:buFont typeface="Arial" panose="020B0604020202020204" pitchFamily="34" charset="0"/>
              <a:buNone/>
            </a:pPr>
            <a:endParaRPr lang="en-US" sz="1200" dirty="0"/>
          </a:p>
          <a:p>
            <a:endParaRPr lang="en-US" sz="1200" dirty="0"/>
          </a:p>
          <a:p>
            <a:r>
              <a:rPr lang="en-US" sz="1200" b="1" dirty="0"/>
              <a:t>What is a Persona?</a:t>
            </a:r>
          </a:p>
          <a:p>
            <a:pPr marL="0" indent="0">
              <a:buFont typeface="Arial" panose="020B0604020202020204" pitchFamily="34" charset="0"/>
              <a:buNone/>
            </a:pPr>
            <a:r>
              <a:rPr lang="en-US" sz="1200" kern="1200" dirty="0">
                <a:solidFill>
                  <a:schemeClr val="tx1"/>
                </a:solidFill>
                <a:effectLst/>
                <a:latin typeface="+mn-lt"/>
                <a:ea typeface="+mn-ea"/>
                <a:cs typeface="+mn-cs"/>
              </a:rPr>
              <a:t>A persona is a fictional representation or a profile of your target client. It is</a:t>
            </a:r>
            <a:r>
              <a:rPr lang="en-US" sz="1200" kern="1200" baseline="0" dirty="0">
                <a:solidFill>
                  <a:schemeClr val="tx1"/>
                </a:solidFill>
                <a:effectLst/>
                <a:latin typeface="+mn-lt"/>
                <a:ea typeface="+mn-ea"/>
                <a:cs typeface="+mn-cs"/>
              </a:rPr>
              <a:t> not </a:t>
            </a:r>
            <a:r>
              <a:rPr lang="en-US" sz="1200" kern="1200" dirty="0">
                <a:solidFill>
                  <a:schemeClr val="tx1"/>
                </a:solidFill>
                <a:effectLst/>
                <a:latin typeface="+mn-lt"/>
                <a:ea typeface="+mn-ea"/>
                <a:cs typeface="+mn-cs"/>
              </a:rPr>
              <a:t>a specific individual person, but rather a group of your customers that share common traits. By building the persona, you can create segmented marketing that will resonate with them. </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Each persona represents a customer segment</a:t>
            </a:r>
          </a:p>
          <a:p>
            <a:r>
              <a:rPr lang="en-US" sz="1200" b="0" i="0" kern="1200" dirty="0">
                <a:solidFill>
                  <a:schemeClr val="tx1"/>
                </a:solidFill>
                <a:effectLst/>
                <a:latin typeface="+mn-lt"/>
                <a:ea typeface="+mn-ea"/>
                <a:cs typeface="+mn-cs"/>
              </a:rPr>
              <a:t>• Personas are used to design experiences and interactions</a:t>
            </a:r>
          </a:p>
          <a:p>
            <a:r>
              <a:rPr lang="en-US" sz="1200" b="0" i="0" kern="1200" dirty="0">
                <a:solidFill>
                  <a:schemeClr val="tx1"/>
                </a:solidFill>
                <a:effectLst/>
                <a:latin typeface="+mn-lt"/>
                <a:ea typeface="+mn-ea"/>
                <a:cs typeface="+mn-cs"/>
              </a:rPr>
              <a:t>• Personas help keep the conversation focused, getting agreement around which customer segment matters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Think of three different persona types that you mainly communicate with in the workload or solution you chose in step A and name three of them. Please list in priority order as we will be choosing just one to illustrate for the rest of the award application.</a:t>
            </a:r>
          </a:p>
        </p:txBody>
      </p:sp>
      <p:sp>
        <p:nvSpPr>
          <p:cNvPr id="4" name="Slide Number Placeholder 3"/>
          <p:cNvSpPr>
            <a:spLocks noGrp="1"/>
          </p:cNvSpPr>
          <p:nvPr>
            <p:ph type="sldNum" sz="quarter" idx="10"/>
          </p:nvPr>
        </p:nvSpPr>
        <p:spPr/>
        <p:txBody>
          <a:bodyPr/>
          <a:lstStyle/>
          <a:p>
            <a:fld id="{591390D6-BB44-4471-8167-841ECDD3A11D}" type="slidenum">
              <a:rPr lang="en-US" smtClean="0"/>
              <a:t>5</a:t>
            </a:fld>
            <a:endParaRPr lang="en-US" dirty="0"/>
          </a:p>
        </p:txBody>
      </p:sp>
    </p:spTree>
    <p:extLst>
      <p:ext uri="{BB962C8B-B14F-4D97-AF65-F5344CB8AC3E}">
        <p14:creationId xmlns:p14="http://schemas.microsoft.com/office/powerpoint/2010/main" val="3093544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your persona make a decision to buy your solution? </a:t>
            </a:r>
          </a:p>
          <a:p>
            <a:r>
              <a:rPr lang="en-US" dirty="0"/>
              <a:t>What are their key criteria when choosing/making decision? </a:t>
            </a:r>
          </a:p>
          <a:p>
            <a:r>
              <a:rPr lang="en-US" dirty="0"/>
              <a:t>Ex: Budget/Price, Simple to buy, Full support, Brand? </a:t>
            </a:r>
          </a:p>
          <a:p>
            <a:endParaRPr lang="en-US" dirty="0"/>
          </a:p>
          <a:p>
            <a:pPr marL="0" marR="0" lvl="0" indent="0" algn="l" defTabSz="932742" rtl="0" eaLnBrk="1" fontAlgn="auto" latinLnBrk="0" hangingPunct="1">
              <a:lnSpc>
                <a:spcPct val="90000"/>
              </a:lnSpc>
              <a:spcBef>
                <a:spcPts val="0"/>
              </a:spcBef>
              <a:spcAft>
                <a:spcPts val="340"/>
              </a:spcAft>
              <a:buClrTx/>
              <a:buSzTx/>
              <a:buFontTx/>
              <a:buNone/>
              <a:tabLst/>
              <a:defRPr/>
            </a:pPr>
            <a:r>
              <a:rPr lang="en-US" sz="900" dirty="0"/>
              <a:t>IMPORTANT NOTE : When filling out please use size 14 font and stay within the PPT page provided.</a:t>
            </a:r>
          </a:p>
          <a:p>
            <a:endParaRPr lang="en-US" dirty="0"/>
          </a:p>
          <a:p>
            <a:endParaRPr lang="en-US" dirty="0"/>
          </a:p>
        </p:txBody>
      </p:sp>
      <p:sp>
        <p:nvSpPr>
          <p:cNvPr id="4" name="Slide Number Placeholder 3"/>
          <p:cNvSpPr>
            <a:spLocks noGrp="1"/>
          </p:cNvSpPr>
          <p:nvPr>
            <p:ph type="sldNum" sz="quarter" idx="10"/>
          </p:nvPr>
        </p:nvSpPr>
        <p:spPr/>
        <p:txBody>
          <a:bodyPr/>
          <a:lstStyle/>
          <a:p>
            <a:fld id="{591390D6-BB44-4471-8167-841ECDD3A11D}" type="slidenum">
              <a:rPr lang="en-US" smtClean="0"/>
              <a:t>6</a:t>
            </a:fld>
            <a:endParaRPr lang="en-US" dirty="0"/>
          </a:p>
        </p:txBody>
      </p:sp>
    </p:spTree>
    <p:extLst>
      <p:ext uri="{BB962C8B-B14F-4D97-AF65-F5344CB8AC3E}">
        <p14:creationId xmlns:p14="http://schemas.microsoft.com/office/powerpoint/2010/main" val="3542700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What are your persona’s top 3 overall expectations from your solution and your company? </a:t>
            </a:r>
          </a:p>
          <a:p>
            <a:pPr marL="0" indent="0">
              <a:buFont typeface="Arial" panose="020B0604020202020204" pitchFamily="34" charset="0"/>
              <a:buNone/>
            </a:pPr>
            <a:r>
              <a:rPr lang="en-US" dirty="0"/>
              <a:t>What is it they want/need from your solution and your company? </a:t>
            </a:r>
          </a:p>
          <a:p>
            <a:pPr marL="0" indent="0">
              <a:buFont typeface="Arial" panose="020B0604020202020204" pitchFamily="34" charset="0"/>
              <a:buNone/>
            </a:pPr>
            <a:r>
              <a:rPr lang="en-US" dirty="0"/>
              <a:t>What feelings are they experiencing while dealing with your solution and your company? </a:t>
            </a:r>
          </a:p>
          <a:p>
            <a:pPr marL="0" indent="0">
              <a:buFont typeface="Arial" panose="020B0604020202020204" pitchFamily="34" charset="0"/>
              <a:buNone/>
            </a:pPr>
            <a:endParaRPr lang="en-US" dirty="0"/>
          </a:p>
          <a:p>
            <a:pPr marL="0" marR="0" lvl="0" indent="0" algn="l" defTabSz="932742" rtl="0" eaLnBrk="1" fontAlgn="auto" latinLnBrk="0" hangingPunct="1">
              <a:lnSpc>
                <a:spcPct val="90000"/>
              </a:lnSpc>
              <a:spcBef>
                <a:spcPts val="0"/>
              </a:spcBef>
              <a:spcAft>
                <a:spcPts val="340"/>
              </a:spcAft>
              <a:buClrTx/>
              <a:buSzTx/>
              <a:buFont typeface="Arial" panose="020B0604020202020204" pitchFamily="34" charset="0"/>
              <a:buNone/>
              <a:tabLst/>
              <a:defRPr/>
            </a:pPr>
            <a:r>
              <a:rPr lang="en-US" sz="900" dirty="0"/>
              <a:t>IMPORTANT NOTE : When filling out please use size 14 font and stay within the PPT page provided.</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591390D6-BB44-4471-8167-841ECDD3A11D}" type="slidenum">
              <a:rPr lang="en-US" smtClean="0"/>
              <a:t>7</a:t>
            </a:fld>
            <a:endParaRPr lang="en-US" dirty="0"/>
          </a:p>
        </p:txBody>
      </p:sp>
    </p:spTree>
    <p:extLst>
      <p:ext uri="{BB962C8B-B14F-4D97-AF65-F5344CB8AC3E}">
        <p14:creationId xmlns:p14="http://schemas.microsoft.com/office/powerpoint/2010/main" val="2427356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 3 biggest challenges your customers face when interacting with your products/services or your company? </a:t>
            </a:r>
          </a:p>
          <a:p>
            <a:endParaRPr lang="en-US" dirty="0"/>
          </a:p>
          <a:p>
            <a:pPr marL="0" marR="0" lvl="0" indent="0" algn="l" defTabSz="932742" rtl="0" eaLnBrk="1" fontAlgn="auto" latinLnBrk="0" hangingPunct="1">
              <a:lnSpc>
                <a:spcPct val="90000"/>
              </a:lnSpc>
              <a:spcBef>
                <a:spcPts val="0"/>
              </a:spcBef>
              <a:spcAft>
                <a:spcPts val="340"/>
              </a:spcAft>
              <a:buClrTx/>
              <a:buSzTx/>
              <a:buFontTx/>
              <a:buNone/>
              <a:tabLst/>
              <a:defRPr/>
            </a:pPr>
            <a:r>
              <a:rPr lang="en-US" sz="900" dirty="0"/>
              <a:t>IMPORTANT NOTE : When filling out please use size 14 font and stay within the PPT page provided.</a:t>
            </a:r>
          </a:p>
          <a:p>
            <a:endParaRPr lang="en-US" dirty="0"/>
          </a:p>
        </p:txBody>
      </p:sp>
      <p:sp>
        <p:nvSpPr>
          <p:cNvPr id="4" name="Slide Number Placeholder 3"/>
          <p:cNvSpPr>
            <a:spLocks noGrp="1"/>
          </p:cNvSpPr>
          <p:nvPr>
            <p:ph type="sldNum" sz="quarter" idx="10"/>
          </p:nvPr>
        </p:nvSpPr>
        <p:spPr/>
        <p:txBody>
          <a:bodyPr/>
          <a:lstStyle/>
          <a:p>
            <a:fld id="{591390D6-BB44-4471-8167-841ECDD3A11D}" type="slidenum">
              <a:rPr lang="en-US" smtClean="0"/>
              <a:t>8</a:t>
            </a:fld>
            <a:endParaRPr lang="en-US" dirty="0"/>
          </a:p>
        </p:txBody>
      </p:sp>
    </p:spTree>
    <p:extLst>
      <p:ext uri="{BB962C8B-B14F-4D97-AF65-F5344CB8AC3E}">
        <p14:creationId xmlns:p14="http://schemas.microsoft.com/office/powerpoint/2010/main" val="2510831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i="1" dirty="0"/>
              <a:t>** Slide for informational purposes to inform award inputs in coming slides</a:t>
            </a:r>
          </a:p>
          <a:p>
            <a:pPr marL="0" indent="0">
              <a:buFont typeface="+mj-lt"/>
              <a:buNone/>
            </a:pPr>
            <a:endParaRPr lang="en-US" dirty="0"/>
          </a:p>
          <a:p>
            <a:pPr marL="0" indent="0">
              <a:buFont typeface="+mj-lt"/>
              <a:buNone/>
            </a:pPr>
            <a:r>
              <a:rPr lang="en-US" dirty="0"/>
              <a:t>Today’s customer is educated and has easy access to information via digital and cloud based solutions. It is vital to understand the most impactful ways to engage customers along the buying journey. There are six stages in the customer experience loop. Your job is to get your customer through this cycle as quickly and efficiently as possible. This is a series of cognitive steps where buyers can jump around, skip steps and go around again. The key here is that the buyer is trying to answer particular questions at each stage. The marketer is trying to sync with this cycle and gain competitive advantage. Let’s review each stage and then we will have you take your persona through these stages and answer questions for the award.</a:t>
            </a:r>
          </a:p>
          <a:p>
            <a:pPr marL="514350" indent="-514350">
              <a:buFont typeface="+mj-lt"/>
              <a:buAutoNum type="arabicPeriod"/>
            </a:pPr>
            <a:endParaRPr lang="en-US" dirty="0"/>
          </a:p>
          <a:p>
            <a:pPr marL="0" indent="0">
              <a:buFont typeface="+mj-lt"/>
              <a:buNone/>
            </a:pPr>
            <a:r>
              <a:rPr lang="en-US" dirty="0"/>
              <a:t>1. Explore Stage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Customer Goals:  Fit solutions to a business challenges. Could include: lowering cost; raising capacity or productivity; creating or responding to competitive threat.</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Partner Goals:  Build unique value-add story on top of Microsoft Cloud marketing. Focus on vertical or segment (SMB/Enterprise). Drive prospects to qualifying action such as demo, event, or trial subscriptions.</a:t>
            </a:r>
          </a:p>
          <a:p>
            <a:pPr marL="971550" lvl="1" indent="-514350">
              <a:buFont typeface="+mj-lt"/>
              <a:buAutoNum type="arabicPeriod"/>
            </a:pPr>
            <a:endParaRPr lang="en-US" dirty="0"/>
          </a:p>
          <a:p>
            <a:pPr marL="0" indent="0">
              <a:buFont typeface="+mj-lt"/>
              <a:buNone/>
            </a:pPr>
            <a:r>
              <a:rPr lang="en-US" dirty="0"/>
              <a:t>2. Evaluate Stage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Customer Goals:  Validate and compare seller claims through demos, references, product trials.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Partner Goals:  Quickly qualify buying intent via digital/telemarketing. Carefully track which customers progress and invest resources accordingly</a:t>
            </a:r>
          </a:p>
          <a:p>
            <a:pPr marL="0" indent="0">
              <a:buFont typeface="+mj-lt"/>
              <a:buNone/>
            </a:pPr>
            <a:endParaRPr lang="en-US" dirty="0"/>
          </a:p>
          <a:p>
            <a:pPr marL="0" indent="0">
              <a:buFont typeface="+mj-lt"/>
              <a:buNone/>
            </a:pPr>
            <a:r>
              <a:rPr lang="en-US" dirty="0"/>
              <a:t>3. Purchase Stage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Customer Goals:  Commit to deploying the solution as soon as possible and negotiate terms and conditions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Partner Goals:  Provide some or all of the following to help close: quote, request for proposal and return on investment tools, case studies, customer references. </a:t>
            </a:r>
          </a:p>
          <a:p>
            <a:pPr marL="971550" lvl="1" indent="-514350">
              <a:buFont typeface="+mj-lt"/>
              <a:buAutoNum type="arabicPeriod" startAt="2"/>
            </a:pPr>
            <a:endParaRPr lang="en-US" dirty="0"/>
          </a:p>
          <a:p>
            <a:pPr marL="0" indent="0">
              <a:buFont typeface="+mj-lt"/>
              <a:buNone/>
            </a:pPr>
            <a:r>
              <a:rPr lang="en-US" dirty="0"/>
              <a:t>4. Expand Stage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Customer Goals:  Master the solutions, move from pilot to production, consider adding new functionality and user groups.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Partner Goals:  Provide best practices to drive success and business value. Identify internal champions and connect them to potential users. Leverage service, support, sales, and marketing to cross-sell and up-sell. </a:t>
            </a:r>
          </a:p>
          <a:p>
            <a:pPr marL="971550" lvl="1" indent="-514350">
              <a:buFont typeface="+mj-lt"/>
              <a:buAutoNum type="arabicPeriod" startAt="2"/>
            </a:pPr>
            <a:endParaRPr lang="en-US" dirty="0"/>
          </a:p>
          <a:p>
            <a:pPr marL="0" indent="0">
              <a:buFont typeface="+mj-lt"/>
              <a:buNone/>
            </a:pPr>
            <a:r>
              <a:rPr lang="en-US" dirty="0"/>
              <a:t>5. Renew Stage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Customer Goals:  Review satisfaction with the solutions and provider; assess performance and potential; decide whether to continue the relationship.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Partner Goals:  Reach out starting 90 days ahead of renewal date, resolve issues, evaluate up-sell and cross-sell opportunities. </a:t>
            </a:r>
          </a:p>
          <a:p>
            <a:pPr marL="0" indent="0">
              <a:buFont typeface="+mj-lt"/>
              <a:buNone/>
            </a:pPr>
            <a:endParaRPr lang="en-US" dirty="0"/>
          </a:p>
          <a:p>
            <a:pPr marL="0" indent="0">
              <a:buFont typeface="+mj-lt"/>
              <a:buNone/>
            </a:pPr>
            <a:r>
              <a:rPr lang="en-US" dirty="0"/>
              <a:t>6. Advocacy Stage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Customer Goals:  Develop a strategic partnership with the supplier, become a reference account, and actively promote success.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Partner Goals:  Make your customer the hero. Recruit and coach references. Arrange press and speaking opportunities. Encourage contribution to social media related to target audiences. </a:t>
            </a:r>
          </a:p>
          <a:p>
            <a:pPr marL="0" indent="0">
              <a:buFont typeface="+mj-lt"/>
              <a:buNone/>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91390D6-BB44-4471-8167-841ECDD3A11D}" type="slidenum">
              <a:rPr lang="en-US" smtClean="0"/>
              <a:t>9</a:t>
            </a:fld>
            <a:endParaRPr lang="en-US" dirty="0"/>
          </a:p>
        </p:txBody>
      </p:sp>
    </p:spTree>
    <p:extLst>
      <p:ext uri="{BB962C8B-B14F-4D97-AF65-F5344CB8AC3E}">
        <p14:creationId xmlns:p14="http://schemas.microsoft.com/office/powerpoint/2010/main" val="25148220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hoto">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317" y="-7938"/>
            <a:ext cx="12435840" cy="7010400"/>
          </a:xfrm>
          <a:prstGeom prst="rect">
            <a:avLst/>
          </a:prstGeom>
        </p:spPr>
      </p:pic>
      <p:sp>
        <p:nvSpPr>
          <p:cNvPr id="2" name="Rectangle 1"/>
          <p:cNvSpPr/>
          <p:nvPr userDrawn="1"/>
        </p:nvSpPr>
        <p:spPr bwMode="auto">
          <a:xfrm>
            <a:off x="5760974" y="2125663"/>
            <a:ext cx="6400800" cy="3657600"/>
          </a:xfrm>
          <a:prstGeom prst="rect">
            <a:avLst/>
          </a:prstGeom>
          <a:solidFill>
            <a:schemeClr val="tx2">
              <a:alpha val="8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5761038" y="2125677"/>
            <a:ext cx="6402388" cy="1828800"/>
          </a:xfrm>
          <a:noFill/>
        </p:spPr>
        <p:txBody>
          <a:bodyPr lIns="146304" tIns="91440" rIns="146304" bIns="91440" anchor="t" anchorCtr="0"/>
          <a:lstStyle>
            <a:lvl1pPr>
              <a:defRPr sz="5400" spc="-100" baseline="0">
                <a:gradFill>
                  <a:gsLst>
                    <a:gs pos="72727">
                      <a:srgbClr val="FFFFFF"/>
                    </a:gs>
                    <a:gs pos="36000">
                      <a:srgbClr val="FFFFFF"/>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auto">
          <a:xfrm>
            <a:off x="5759386" y="3954457"/>
            <a:ext cx="6402388" cy="1825625"/>
          </a:xfrm>
        </p:spPr>
        <p:txBody>
          <a:bodyPr tIns="109728" bIns="109728">
            <a:noAutofit/>
          </a:bodyPr>
          <a:lstStyle>
            <a:lvl1pPr marL="0" indent="0">
              <a:spcBef>
                <a:spcPts val="0"/>
              </a:spcBef>
              <a:buNone/>
              <a:defRPr sz="2700">
                <a:gradFill>
                  <a:gsLst>
                    <a:gs pos="72727">
                      <a:srgbClr val="FFFFFF"/>
                    </a:gs>
                    <a:gs pos="36000">
                      <a:srgbClr val="FFFFFF"/>
                    </a:gs>
                  </a:gsLst>
                  <a:lin ang="5400000" scaled="0"/>
                </a:gradFill>
              </a:defRPr>
            </a:lvl1pPr>
          </a:lstStyle>
          <a:p>
            <a:pPr lvl="0"/>
            <a:r>
              <a:rPr lang="en-US" dirty="0"/>
              <a:t>Speaker Name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5597116"/>
            <a:ext cx="1328928" cy="914400"/>
          </a:xfrm>
          <a:prstGeom prst="rect">
            <a:avLst/>
          </a:prstGeom>
        </p:spPr>
      </p:pic>
    </p:spTree>
    <p:extLst>
      <p:ext uri="{BB962C8B-B14F-4D97-AF65-F5344CB8AC3E}">
        <p14:creationId xmlns:p14="http://schemas.microsoft.com/office/powerpoint/2010/main" val="59467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a:xfrm>
            <a:off x="274639" y="295274"/>
            <a:ext cx="11889564" cy="917575"/>
          </a:xfrm>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52329"/>
          </a:xfrm>
        </p:spPr>
        <p:txBody>
          <a:bodyPr wrap="square">
            <a:spAutoFit/>
          </a:bodyPr>
          <a:lstStyle>
            <a:lvl1pPr marL="0" indent="0">
              <a:spcBef>
                <a:spcPts val="1224"/>
              </a:spcBef>
              <a:buClr>
                <a:schemeClr val="tx2"/>
              </a:buClr>
              <a:buFont typeface="Arial" pitchFamily="34" charset="0"/>
              <a:buNone/>
              <a:defRPr sz="3200">
                <a:solidFill>
                  <a:schemeClr val="tx2"/>
                </a:solidFill>
              </a:defRPr>
            </a:lvl1pPr>
            <a:lvl2pPr marL="231775" indent="-231775">
              <a:tabLst/>
              <a:defRPr sz="2000"/>
            </a:lvl2pPr>
            <a:lvl3pPr marL="398463" indent="-168275">
              <a:tabLst/>
              <a:defRPr sz="1400"/>
            </a:lvl3pPr>
            <a:lvl4pPr marL="574675" indent="-180975">
              <a:defRPr sz="1400"/>
            </a:lvl4pPr>
            <a:lvl5pPr marL="744538" indent="-168275">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1"/>
          </p:nvPr>
        </p:nvSpPr>
        <p:spPr>
          <a:xfrm>
            <a:off x="6677804" y="1212849"/>
            <a:ext cx="5486399" cy="1952329"/>
          </a:xfrm>
        </p:spPr>
        <p:txBody>
          <a:bodyPr wrap="square">
            <a:spAutoFit/>
          </a:bodyPr>
          <a:lstStyle>
            <a:lvl1pPr marL="0" indent="0">
              <a:spcBef>
                <a:spcPts val="1224"/>
              </a:spcBef>
              <a:buClr>
                <a:schemeClr val="tx2"/>
              </a:buClr>
              <a:buFont typeface="Arial" pitchFamily="34" charset="0"/>
              <a:buNone/>
              <a:defRPr sz="3200">
                <a:solidFill>
                  <a:schemeClr val="tx2"/>
                </a:solidFill>
              </a:defRPr>
            </a:lvl1pPr>
            <a:lvl2pPr marL="231775" indent="-231775">
              <a:tabLst/>
              <a:defRPr sz="2000"/>
            </a:lvl2pPr>
            <a:lvl3pPr marL="398463" indent="-168275">
              <a:tabLst/>
              <a:defRPr sz="1400"/>
            </a:lvl3pPr>
            <a:lvl4pPr marL="574675" indent="-180975">
              <a:defRPr sz="1400"/>
            </a:lvl4pPr>
            <a:lvl5pPr marL="744538" indent="-168275">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lumn Bullet text 1st level no color">
    <p:spTree>
      <p:nvGrpSpPr>
        <p:cNvPr id="1" name=""/>
        <p:cNvGrpSpPr/>
        <p:nvPr/>
      </p:nvGrpSpPr>
      <p:grpSpPr>
        <a:xfrm>
          <a:off x="0" y="0"/>
          <a:ext cx="0" cy="0"/>
          <a:chOff x="0" y="0"/>
          <a:chExt cx="0" cy="0"/>
        </a:xfrm>
      </p:grpSpPr>
      <p:sp>
        <p:nvSpPr>
          <p:cNvPr id="2" name="Title 1"/>
          <p:cNvSpPr>
            <a:spLocks noGrp="1"/>
          </p:cNvSpPr>
          <p:nvPr>
            <p:ph type="title"/>
          </p:nvPr>
        </p:nvSpPr>
        <p:spPr>
          <a:xfrm>
            <a:off x="274639" y="295274"/>
            <a:ext cx="11889564" cy="917575"/>
          </a:xfrm>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52329"/>
          </a:xfrm>
        </p:spPr>
        <p:txBody>
          <a:bodyPr wrap="square">
            <a:spAutoFit/>
          </a:bodyPr>
          <a:lstStyle>
            <a:lvl1pPr marL="0" indent="0">
              <a:spcBef>
                <a:spcPts val="1224"/>
              </a:spcBef>
              <a:buClr>
                <a:schemeClr val="tx2"/>
              </a:buClr>
              <a:buFont typeface="Arial" pitchFamily="34" charset="0"/>
              <a:buNone/>
              <a:defRPr sz="3200">
                <a:solidFill>
                  <a:schemeClr val="tx1"/>
                </a:solidFill>
              </a:defRPr>
            </a:lvl1pPr>
            <a:lvl2pPr marL="231775" indent="-231775">
              <a:tabLst/>
              <a:defRPr sz="2000"/>
            </a:lvl2pPr>
            <a:lvl3pPr marL="398463" indent="-168275">
              <a:tabLst/>
              <a:defRPr sz="1400"/>
            </a:lvl3pPr>
            <a:lvl4pPr marL="574675" indent="-180975">
              <a:defRPr sz="1400"/>
            </a:lvl4pPr>
            <a:lvl5pPr marL="744538" indent="-168275">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1"/>
          </p:nvPr>
        </p:nvSpPr>
        <p:spPr>
          <a:xfrm>
            <a:off x="6677804" y="1212849"/>
            <a:ext cx="5486399" cy="1952329"/>
          </a:xfrm>
        </p:spPr>
        <p:txBody>
          <a:bodyPr wrap="square">
            <a:spAutoFit/>
          </a:bodyPr>
          <a:lstStyle>
            <a:lvl1pPr marL="0" indent="0">
              <a:spcBef>
                <a:spcPts val="1224"/>
              </a:spcBef>
              <a:buClr>
                <a:schemeClr val="tx2"/>
              </a:buClr>
              <a:buFont typeface="Arial" pitchFamily="34" charset="0"/>
              <a:buNone/>
              <a:defRPr sz="3200">
                <a:solidFill>
                  <a:schemeClr val="tx1"/>
                </a:solidFill>
              </a:defRPr>
            </a:lvl1pPr>
            <a:lvl2pPr marL="231775" indent="-231775">
              <a:tabLst/>
              <a:defRPr sz="2000"/>
            </a:lvl2pPr>
            <a:lvl3pPr marL="398463" indent="-168275">
              <a:tabLst/>
              <a:defRPr sz="1400"/>
            </a:lvl3pPr>
            <a:lvl4pPr marL="574675" indent="-180975">
              <a:defRPr sz="1400"/>
            </a:lvl4pPr>
            <a:lvl5pPr marL="744538" indent="-168275">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0635938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vl1pPr>
          </a:lstStyle>
          <a:p>
            <a:r>
              <a:rPr lang="en-US"/>
              <a:t>Click to edit Master title style</a:t>
            </a:r>
          </a:p>
        </p:txBody>
      </p:sp>
    </p:spTree>
    <p:extLst>
      <p:ext uri="{BB962C8B-B14F-4D97-AF65-F5344CB8AC3E}">
        <p14:creationId xmlns:p14="http://schemas.microsoft.com/office/powerpoint/2010/main" val="331113570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9238619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lang="en-US" sz="7200"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21594122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47227168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317" y="-4128"/>
            <a:ext cx="12435840" cy="7002780"/>
          </a:xfrm>
          <a:prstGeom prst="rect">
            <a:avLst/>
          </a:prstGeom>
        </p:spPr>
      </p:pic>
      <p:sp>
        <p:nvSpPr>
          <p:cNvPr id="2" name="Rectangle 1"/>
          <p:cNvSpPr/>
          <p:nvPr userDrawn="1"/>
        </p:nvSpPr>
        <p:spPr bwMode="auto">
          <a:xfrm>
            <a:off x="5760974" y="2125663"/>
            <a:ext cx="6400800" cy="3657600"/>
          </a:xfrm>
          <a:prstGeom prst="rect">
            <a:avLst/>
          </a:prstGeom>
          <a:solidFill>
            <a:schemeClr val="tx2">
              <a:alpha val="8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5761038" y="2125677"/>
            <a:ext cx="6402388" cy="1828800"/>
          </a:xfrm>
          <a:noFill/>
        </p:spPr>
        <p:txBody>
          <a:bodyPr lIns="146304" tIns="91440" rIns="146304" bIns="91440" anchor="t" anchorCtr="0"/>
          <a:lstStyle>
            <a:lvl1pPr>
              <a:defRPr sz="5400" spc="-100" baseline="0">
                <a:solidFill>
                  <a:schemeClr val="bg1"/>
                </a:solidFill>
              </a:defRPr>
            </a:lvl1pPr>
          </a:lstStyle>
          <a:p>
            <a:r>
              <a:rPr lang="en-US" dirty="0"/>
              <a:t>Presentation title</a:t>
            </a:r>
          </a:p>
        </p:txBody>
      </p:sp>
      <p:sp>
        <p:nvSpPr>
          <p:cNvPr id="3" name="Text Placeholder 2"/>
          <p:cNvSpPr>
            <a:spLocks noGrp="1"/>
          </p:cNvSpPr>
          <p:nvPr>
            <p:ph type="body" sz="quarter" idx="14" hasCustomPrompt="1"/>
          </p:nvPr>
        </p:nvSpPr>
        <p:spPr bwMode="auto">
          <a:xfrm>
            <a:off x="5759386" y="3954457"/>
            <a:ext cx="6402388" cy="1825625"/>
          </a:xfrm>
        </p:spPr>
        <p:txBody>
          <a:bodyPr tIns="109728" bIns="109728">
            <a:noAutofit/>
          </a:bodyPr>
          <a:lstStyle>
            <a:lvl1pPr marL="0" indent="0">
              <a:spcBef>
                <a:spcPts val="0"/>
              </a:spcBef>
              <a:buNone/>
              <a:defRPr sz="2700">
                <a:solidFill>
                  <a:schemeClr val="bg1"/>
                </a:solidFill>
              </a:defRPr>
            </a:lvl1pPr>
          </a:lstStyle>
          <a:p>
            <a:pPr lvl="0"/>
            <a:r>
              <a:rPr lang="en-US" dirty="0"/>
              <a:t>Speaker Name</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5597116"/>
            <a:ext cx="1328928" cy="914400"/>
          </a:xfrm>
          <a:prstGeom prst="rect">
            <a:avLst/>
          </a:prstGeom>
        </p:spPr>
      </p:pic>
    </p:spTree>
    <p:extLst>
      <p:ext uri="{BB962C8B-B14F-4D97-AF65-F5344CB8AC3E}">
        <p14:creationId xmlns:p14="http://schemas.microsoft.com/office/powerpoint/2010/main" val="3704772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189353"/>
            <a:ext cx="11856403"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Microsoft Corporation. All rights reserved. </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868003" y="6271922"/>
            <a:ext cx="1111272" cy="23805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6540" y="3192239"/>
            <a:ext cx="7434441" cy="498294"/>
          </a:xfrm>
          <a:prstGeom prst="rect">
            <a:avLst/>
          </a:prstGeom>
        </p:spPr>
      </p:pic>
    </p:spTree>
    <p:extLst>
      <p:ext uri="{BB962C8B-B14F-4D97-AF65-F5344CB8AC3E}">
        <p14:creationId xmlns:p14="http://schemas.microsoft.com/office/powerpoint/2010/main" val="392835873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osing logo w-signatur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189353"/>
            <a:ext cx="11856403"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Microsoft Corporation. All rights reserved. </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868003" y="6271922"/>
            <a:ext cx="1111272" cy="238050"/>
          </a:xfrm>
          <a:prstGeom prst="rect">
            <a:avLst/>
          </a:prstGeom>
        </p:spPr>
      </p:pic>
      <p:sp>
        <p:nvSpPr>
          <p:cNvPr id="8" name="Text Placeholder 2"/>
          <p:cNvSpPr>
            <a:spLocks noGrp="1"/>
          </p:cNvSpPr>
          <p:nvPr>
            <p:ph type="body" sz="quarter" idx="10"/>
          </p:nvPr>
        </p:nvSpPr>
        <p:spPr>
          <a:xfrm>
            <a:off x="303157" y="3497262"/>
            <a:ext cx="6737350" cy="337015"/>
          </a:xfrm>
        </p:spPr>
        <p:txBody>
          <a:bodyPr/>
          <a:lstStyle>
            <a:lvl1pPr marL="0" indent="0">
              <a:spcBef>
                <a:spcPts val="0"/>
              </a:spcBef>
              <a:buNone/>
              <a:defRPr sz="1100">
                <a:latin typeface="+mn-lt"/>
              </a:defRPr>
            </a:lvl1pPr>
          </a:lstStyle>
          <a:p>
            <a:pPr lvl="0"/>
            <a:r>
              <a:rPr lang="en-US" dirty="0"/>
              <a:t>Click to 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6540" y="2576377"/>
            <a:ext cx="7434441" cy="498294"/>
          </a:xfrm>
          <a:prstGeom prst="rect">
            <a:avLst/>
          </a:prstGeom>
        </p:spPr>
      </p:pic>
    </p:spTree>
    <p:extLst>
      <p:ext uri="{BB962C8B-B14F-4D97-AF65-F5344CB8AC3E}">
        <p14:creationId xmlns:p14="http://schemas.microsoft.com/office/powerpoint/2010/main" val="222460997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41" y="1212850"/>
            <a:ext cx="11887200" cy="2201628"/>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469" indent="0">
              <a:buNone/>
              <a:defRPr sz="2000"/>
            </a:lvl3pPr>
            <a:lvl4pPr marL="456937" indent="0">
              <a:buNone/>
              <a:defRPr sz="1800"/>
            </a:lvl4pPr>
            <a:lvl5pPr marL="685405" indent="0">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803243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Activity: 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2019185"/>
          </a:xfrm>
        </p:spPr>
        <p:txBody>
          <a:bodyPr>
            <a:spAutoFit/>
          </a:bodyPr>
          <a:lstStyle>
            <a:lvl1pPr>
              <a:defRPr sz="3999">
                <a:solidFill>
                  <a:schemeClr val="tx2"/>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884083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hot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317" y="-318"/>
            <a:ext cx="12435840" cy="6995160"/>
          </a:xfrm>
          <a:prstGeom prst="rect">
            <a:avLst/>
          </a:prstGeom>
        </p:spPr>
      </p:pic>
      <p:sp>
        <p:nvSpPr>
          <p:cNvPr id="5" name="Rectangle 4"/>
          <p:cNvSpPr/>
          <p:nvPr userDrawn="1"/>
        </p:nvSpPr>
        <p:spPr bwMode="auto">
          <a:xfrm>
            <a:off x="-1" y="2148879"/>
            <a:ext cx="4846638" cy="4846638"/>
          </a:xfrm>
          <a:prstGeom prst="rect">
            <a:avLst/>
          </a:prstGeom>
          <a:gradFill flip="none" rotWithShape="1">
            <a:gsLst>
              <a:gs pos="86000">
                <a:schemeClr val="accent1">
                  <a:lumMod val="0"/>
                  <a:lumOff val="100000"/>
                  <a:alpha val="0"/>
                </a:schemeClr>
              </a:gs>
              <a:gs pos="0">
                <a:schemeClr val="tx1">
                  <a:lumMod val="50000"/>
                  <a:alpha val="39000"/>
                </a:schemeClr>
              </a:gs>
            </a:gsLst>
            <a:path path="rect">
              <a:fillToRect t="100000" r="100000"/>
            </a:path>
            <a:tileRect l="-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5760974" y="2125663"/>
            <a:ext cx="6400800" cy="3657600"/>
          </a:xfrm>
          <a:prstGeom prst="rect">
            <a:avLst/>
          </a:prstGeom>
          <a:solidFill>
            <a:schemeClr val="tx2">
              <a:alpha val="8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5761038" y="2125677"/>
            <a:ext cx="6402388" cy="1828800"/>
          </a:xfrm>
          <a:noFill/>
        </p:spPr>
        <p:txBody>
          <a:bodyPr lIns="146304" tIns="91440" rIns="146304" bIns="91440" anchor="t" anchorCtr="0"/>
          <a:lstStyle>
            <a:lvl1pPr>
              <a:defRPr sz="5400" spc="-100" baseline="0">
                <a:gradFill>
                  <a:gsLst>
                    <a:gs pos="72727">
                      <a:srgbClr val="FFFFFF"/>
                    </a:gs>
                    <a:gs pos="36000">
                      <a:srgbClr val="FFFFFF"/>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auto">
          <a:xfrm>
            <a:off x="5759386" y="3954457"/>
            <a:ext cx="6402388" cy="1825625"/>
          </a:xfrm>
        </p:spPr>
        <p:txBody>
          <a:bodyPr tIns="109728" bIns="109728">
            <a:noAutofit/>
          </a:bodyPr>
          <a:lstStyle>
            <a:lvl1pPr marL="0" indent="0">
              <a:spcBef>
                <a:spcPts val="0"/>
              </a:spcBef>
              <a:buNone/>
              <a:defRPr sz="2700">
                <a:gradFill>
                  <a:gsLst>
                    <a:gs pos="72727">
                      <a:srgbClr val="FFFFFF"/>
                    </a:gs>
                    <a:gs pos="36000">
                      <a:srgbClr val="FFFFFF"/>
                    </a:gs>
                  </a:gsLst>
                  <a:lin ang="5400000" scaled="0"/>
                </a:gradFill>
              </a:defRPr>
            </a:lvl1pPr>
          </a:lstStyle>
          <a:p>
            <a:pPr lvl="0"/>
            <a:r>
              <a:rPr lang="en-US" dirty="0"/>
              <a:t>Speaker Name</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2638" y="5597116"/>
            <a:ext cx="1318052" cy="914399"/>
          </a:xfrm>
          <a:prstGeom prst="rect">
            <a:avLst/>
          </a:prstGeom>
        </p:spPr>
      </p:pic>
    </p:spTree>
    <p:extLst>
      <p:ext uri="{BB962C8B-B14F-4D97-AF65-F5344CB8AC3E}">
        <p14:creationId xmlns:p14="http://schemas.microsoft.com/office/powerpoint/2010/main" val="2712644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200" spc="0" baseline="0">
                <a:solidFill>
                  <a:schemeClr val="bg1"/>
                </a:solidFill>
                <a:latin typeface="+mj-lt"/>
              </a:defRPr>
            </a:lvl1pPr>
          </a:lstStyle>
          <a:p>
            <a:pPr lvl="0"/>
            <a:r>
              <a:rPr lang="en-US" dirty="0"/>
              <a:t>Speaker Name</a:t>
            </a:r>
          </a:p>
        </p:txBody>
      </p:sp>
      <p:sp>
        <p:nvSpPr>
          <p:cNvPr id="9" name="Title 1"/>
          <p:cNvSpPr>
            <a:spLocks noGrp="1"/>
          </p:cNvSpPr>
          <p:nvPr>
            <p:ph type="title" hasCustomPrompt="1"/>
          </p:nvPr>
        </p:nvSpPr>
        <p:spPr>
          <a:xfrm>
            <a:off x="274702" y="2117165"/>
            <a:ext cx="8229535" cy="1837298"/>
          </a:xfrm>
          <a:noFill/>
        </p:spPr>
        <p:txBody>
          <a:bodyPr lIns="146304" tIns="91440" rIns="146304" bIns="91440" anchor="t" anchorCtr="0"/>
          <a:lstStyle>
            <a:lvl1pPr>
              <a:defRPr sz="5400" spc="-100" baseline="0">
                <a:solidFill>
                  <a:schemeClr val="bg1"/>
                </a:solidFill>
              </a:defRPr>
            </a:lvl1pPr>
          </a:lstStyle>
          <a:p>
            <a:r>
              <a:rPr lang="en-US" dirty="0"/>
              <a:t>Presentation title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4569" y="463750"/>
            <a:ext cx="1083243" cy="75150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5" name="Content Placeholder 3"/>
          <p:cNvSpPr>
            <a:spLocks noGrp="1"/>
          </p:cNvSpPr>
          <p:nvPr>
            <p:ph sz="quarter" idx="11"/>
          </p:nvPr>
        </p:nvSpPr>
        <p:spPr>
          <a:xfrm>
            <a:off x="274638" y="1212850"/>
            <a:ext cx="11887200" cy="2007729"/>
          </a:xfrm>
        </p:spPr>
        <p:txBody>
          <a:bodyPr/>
          <a:lstStyle>
            <a:lvl1pPr marL="0" indent="0">
              <a:buNone/>
              <a:defRPr/>
            </a:lvl1pPr>
            <a:lvl2pPr marL="0" indent="0">
              <a:buNone/>
              <a:defRPr sz="2000"/>
            </a:lvl2pPr>
            <a:lvl3pPr marL="227013" indent="0">
              <a:buNone/>
              <a:defRPr sz="1400"/>
            </a:lvl3pPr>
            <a:lvl4pPr marL="461963" indent="0">
              <a:buNone/>
              <a:defRPr sz="1400"/>
            </a:lvl4pPr>
            <a:lvl5pPr marL="687388"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319683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07729"/>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4398522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146229"/>
          </a:xfrm>
        </p:spPr>
        <p:txBody>
          <a:bodyPr>
            <a:spAutoFit/>
          </a:bodyPr>
          <a:lstStyle>
            <a:lvl1pPr>
              <a:defRPr sz="4000">
                <a:solidFill>
                  <a:schemeClr val="tx2"/>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22994197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534027"/>
          </a:xfrm>
        </p:spPr>
        <p:txBody>
          <a:bodyPr wrap="square">
            <a:spAutoFit/>
          </a:bodyPr>
          <a:lstStyle>
            <a:lvl1pPr marL="0" indent="0">
              <a:spcBef>
                <a:spcPts val="1224"/>
              </a:spcBef>
              <a:buClr>
                <a:schemeClr val="tx1"/>
              </a:buClr>
              <a:buFont typeface="Wingdings" pitchFamily="2" charset="2"/>
              <a:buNone/>
              <a:defRPr sz="3600">
                <a:solidFill>
                  <a:schemeClr val="tx2"/>
                </a:solidFill>
              </a:defRPr>
            </a:lvl1pPr>
            <a:lvl2pPr marL="0" indent="0">
              <a:buNone/>
              <a:defRPr sz="2000"/>
            </a:lvl2pPr>
            <a:lvl3pPr marL="231775" indent="0">
              <a:buNone/>
              <a:tabLst/>
              <a:defRPr sz="1400"/>
            </a:lvl3pPr>
            <a:lvl4pPr marL="460375" indent="0">
              <a:buNone/>
              <a:defRPr sz="1400"/>
            </a:lvl4pPr>
            <a:lvl5pPr marL="685800" indent="0">
              <a:buNone/>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534027"/>
          </a:xfrm>
        </p:spPr>
        <p:txBody>
          <a:bodyPr wrap="square">
            <a:spAutoFit/>
          </a:bodyPr>
          <a:lstStyle>
            <a:lvl1pPr marL="0" indent="0">
              <a:spcBef>
                <a:spcPts val="1224"/>
              </a:spcBef>
              <a:buClr>
                <a:schemeClr val="tx1"/>
              </a:buClr>
              <a:buFont typeface="Wingdings" pitchFamily="2" charset="2"/>
              <a:buNone/>
              <a:defRPr sz="3600">
                <a:solidFill>
                  <a:schemeClr val="tx2"/>
                </a:solidFill>
              </a:defRPr>
            </a:lvl1pPr>
            <a:lvl2pPr marL="0" indent="0">
              <a:buNone/>
              <a:defRPr sz="2000"/>
            </a:lvl2pPr>
            <a:lvl3pPr marL="231775" indent="0">
              <a:buNone/>
              <a:tabLst/>
              <a:defRPr sz="1400"/>
            </a:lvl3pPr>
            <a:lvl4pPr marL="460375" indent="0">
              <a:buNone/>
              <a:defRPr sz="1400"/>
            </a:lvl4pPr>
            <a:lvl5pPr marL="685800" indent="0">
              <a:buNone/>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6853403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534027"/>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1400"/>
            </a:lvl3pPr>
            <a:lvl4pPr marL="460375" indent="0">
              <a:buNone/>
              <a:defRPr sz="1400"/>
            </a:lvl4pPr>
            <a:lvl5pPr marL="685800" indent="0">
              <a:buNone/>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534027"/>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1400"/>
            </a:lvl3pPr>
            <a:lvl4pPr marL="460375" indent="0">
              <a:buNone/>
              <a:defRPr sz="1400"/>
            </a:lvl4pPr>
            <a:lvl5pPr marL="685800" indent="0">
              <a:buNone/>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883987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63129"/>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7"/>
          <a:stretch>
            <a:fillRect/>
          </a:stretch>
        </p:blipFill>
        <p:spPr>
          <a:xfrm rot="5400000">
            <a:off x="9492324" y="3050513"/>
            <a:ext cx="6995160" cy="894134"/>
          </a:xfrm>
          <a:prstGeom prst="rect">
            <a:avLst/>
          </a:prstGeom>
        </p:spPr>
      </p:pic>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70" r:id="rId1"/>
    <p:sldLayoutId id="2147484274" r:id="rId2"/>
    <p:sldLayoutId id="2147484271" r:id="rId3"/>
    <p:sldLayoutId id="2147484167" r:id="rId4"/>
    <p:sldLayoutId id="2147484086" r:id="rId5"/>
    <p:sldLayoutId id="2147484098" r:id="rId6"/>
    <p:sldLayoutId id="2147484107" r:id="rId7"/>
    <p:sldLayoutId id="2147484099" r:id="rId8"/>
    <p:sldLayoutId id="2147484100" r:id="rId9"/>
    <p:sldLayoutId id="2147484106" r:id="rId10"/>
    <p:sldLayoutId id="2147484275" r:id="rId11"/>
    <p:sldLayoutId id="2147484092" r:id="rId12"/>
    <p:sldLayoutId id="2147484105" r:id="rId13"/>
    <p:sldLayoutId id="2147484182" r:id="rId14"/>
    <p:sldLayoutId id="2147484130" r:id="rId15"/>
    <p:sldLayoutId id="2147484101" r:id="rId16"/>
    <p:sldLayoutId id="2147484102" r:id="rId17"/>
    <p:sldLayoutId id="2147484093" r:id="rId18"/>
    <p:sldLayoutId id="2147484127" r:id="rId19"/>
    <p:sldLayoutId id="2147484128" r:id="rId20"/>
    <p:sldLayoutId id="2147484129" r:id="rId21"/>
    <p:sldLayoutId id="2147484195" r:id="rId22"/>
    <p:sldLayoutId id="2147484270" r:id="rId23"/>
    <p:sldLayoutId id="2147484276" r:id="rId24"/>
    <p:sldLayoutId id="2147484277" r:id="rId25"/>
  </p:sldLayoutIdLst>
  <p:transition>
    <p:fade/>
  </p:transition>
  <p:txStyles>
    <p:titleStyle>
      <a:lvl1pPr algn="l" defTabSz="932742" rtl="0" eaLnBrk="1" latinLnBrk="0" hangingPunct="1">
        <a:lnSpc>
          <a:spcPct val="90000"/>
        </a:lnSpc>
        <a:spcBef>
          <a:spcPct val="0"/>
        </a:spcBef>
        <a:buNone/>
        <a:defRPr lang="en-US" sz="4400" b="0" kern="1200" cap="none" spc="-102" baseline="0" dirty="0" smtClean="0">
          <a:ln w="3175">
            <a:noFill/>
          </a:ln>
          <a:solidFill>
            <a:schemeClr val="tx2"/>
          </a:solidFill>
          <a:effectLst/>
          <a:latin typeface="+mj-lt"/>
          <a:ea typeface="+mn-ea"/>
          <a:cs typeface="Segoe UI" pitchFamily="34" charset="0"/>
        </a:defRPr>
      </a:lvl1pPr>
    </p:titleStyle>
    <p:bodyStyle>
      <a:lvl1pPr marL="0" marR="0" indent="0" algn="l" defTabSz="932742" rtl="0" eaLnBrk="1" fontAlgn="auto" latinLnBrk="0" hangingPunct="1">
        <a:lnSpc>
          <a:spcPct val="90000"/>
        </a:lnSpc>
        <a:spcBef>
          <a:spcPts val="1800"/>
        </a:spcBef>
        <a:spcAft>
          <a:spcPts val="0"/>
        </a:spcAft>
        <a:buClr>
          <a:schemeClr val="tx1"/>
        </a:buClr>
        <a:buSzPct val="90000"/>
        <a:buFont typeface="Arial" pitchFamily="34" charset="0"/>
        <a:buNone/>
        <a:tabLst/>
        <a:defRPr sz="4000" kern="1200" spc="0" baseline="0">
          <a:solidFill>
            <a:schemeClr val="tx1"/>
          </a:solidFill>
          <a:latin typeface="+mj-lt"/>
          <a:ea typeface="+mn-ea"/>
          <a:cs typeface="+mn-cs"/>
        </a:defRPr>
      </a:lvl1pPr>
      <a:lvl2pPr marL="241300" marR="0" indent="-241300" algn="l" defTabSz="932742" rtl="0" eaLnBrk="1" fontAlgn="auto" latinLnBrk="0" hangingPunct="1">
        <a:lnSpc>
          <a:spcPct val="90000"/>
        </a:lnSpc>
        <a:spcBef>
          <a:spcPts val="800"/>
        </a:spcBef>
        <a:spcAft>
          <a:spcPts val="0"/>
        </a:spcAft>
        <a:buClr>
          <a:schemeClr val="tx1"/>
        </a:buClr>
        <a:buSzPct val="90000"/>
        <a:buFont typeface="Arial" pitchFamily="34" charset="0"/>
        <a:buChar char="•"/>
        <a:tabLst/>
        <a:defRPr sz="2000" kern="1200" spc="0" baseline="0">
          <a:solidFill>
            <a:schemeClr val="tx1"/>
          </a:solidFill>
          <a:latin typeface="+mj-lt"/>
          <a:ea typeface="+mn-ea"/>
          <a:cs typeface="+mn-cs"/>
        </a:defRPr>
      </a:lvl2pPr>
      <a:lvl3pPr marL="515938" marR="0" indent="-228600" algn="l" defTabSz="932742" rtl="0" eaLnBrk="1" fontAlgn="auto" latinLnBrk="0" hangingPunct="1">
        <a:lnSpc>
          <a:spcPct val="90000"/>
        </a:lnSpc>
        <a:spcBef>
          <a:spcPts val="800"/>
        </a:spcBef>
        <a:spcAft>
          <a:spcPts val="0"/>
        </a:spcAft>
        <a:buClr>
          <a:schemeClr val="tx1"/>
        </a:buClr>
        <a:buSzPct val="90000"/>
        <a:buFont typeface="Arial" pitchFamily="34" charset="0"/>
        <a:buChar char="•"/>
        <a:tabLst/>
        <a:defRPr sz="1400" kern="1200" spc="0" baseline="0">
          <a:solidFill>
            <a:schemeClr val="tx1"/>
          </a:solidFill>
          <a:latin typeface="+mn-lt"/>
          <a:ea typeface="+mn-ea"/>
          <a:cs typeface="+mn-cs"/>
        </a:defRPr>
      </a:lvl3pPr>
      <a:lvl4pPr marL="744538" marR="0" indent="-228600" algn="l" defTabSz="932742" rtl="0" eaLnBrk="1" fontAlgn="auto" latinLnBrk="0" hangingPunct="1">
        <a:lnSpc>
          <a:spcPct val="90000"/>
        </a:lnSpc>
        <a:spcBef>
          <a:spcPts val="800"/>
        </a:spcBef>
        <a:spcAft>
          <a:spcPts val="0"/>
        </a:spcAft>
        <a:buClr>
          <a:schemeClr val="tx1"/>
        </a:buClr>
        <a:buSzPct val="90000"/>
        <a:buFont typeface="Arial" pitchFamily="34" charset="0"/>
        <a:buChar char="•"/>
        <a:tabLst/>
        <a:defRPr sz="1400" kern="1200" spc="0" baseline="0">
          <a:solidFill>
            <a:schemeClr val="tx1"/>
          </a:solidFill>
          <a:latin typeface="+mn-lt"/>
          <a:ea typeface="+mn-ea"/>
          <a:cs typeface="+mn-cs"/>
        </a:defRPr>
      </a:lvl4pPr>
      <a:lvl5pPr marL="973138" marR="0" indent="-228600" algn="l" defTabSz="914400" rtl="0" eaLnBrk="1" fontAlgn="auto" latinLnBrk="0" hangingPunct="1">
        <a:lnSpc>
          <a:spcPct val="90000"/>
        </a:lnSpc>
        <a:spcBef>
          <a:spcPts val="800"/>
        </a:spcBef>
        <a:spcAft>
          <a:spcPts val="0"/>
        </a:spcAft>
        <a:buClr>
          <a:schemeClr val="tx1"/>
        </a:buClr>
        <a:buSzPct val="90000"/>
        <a:buFont typeface="Arial" pitchFamily="34" charset="0"/>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Microsoft Partner of the Year Award Application</a:t>
            </a:r>
          </a:p>
        </p:txBody>
      </p:sp>
      <p:sp>
        <p:nvSpPr>
          <p:cNvPr id="5" name="Text Placeholder 4"/>
          <p:cNvSpPr>
            <a:spLocks noGrp="1"/>
          </p:cNvSpPr>
          <p:nvPr>
            <p:ph type="body" sz="quarter" idx="14"/>
          </p:nvPr>
        </p:nvSpPr>
        <p:spPr/>
        <p:txBody>
          <a:bodyPr/>
          <a:lstStyle/>
          <a:p>
            <a:r>
              <a:rPr lang="en-US" sz="3200" dirty="0"/>
              <a:t>Customer Experience</a:t>
            </a:r>
          </a:p>
        </p:txBody>
      </p:sp>
    </p:spTree>
    <p:extLst>
      <p:ext uri="{BB962C8B-B14F-4D97-AF65-F5344CB8AC3E}">
        <p14:creationId xmlns:p14="http://schemas.microsoft.com/office/powerpoint/2010/main" val="2549532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6273395" y="1542597"/>
            <a:ext cx="5705880" cy="1839582"/>
          </a:xfrm>
          <a:prstGeom prst="rect">
            <a:avLst/>
          </a:prstGeom>
          <a:solidFill>
            <a:schemeClr val="bg1">
              <a:lumMod val="95000"/>
            </a:schemeClr>
          </a:solidFill>
          <a:ln w="6350">
            <a:solidFill>
              <a:schemeClr val="bg1">
                <a:lumMod val="9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32472" fontAlgn="base">
              <a:spcBef>
                <a:spcPts val="600"/>
              </a:spcBef>
              <a:spcAft>
                <a:spcPct val="0"/>
              </a:spcAft>
            </a:pPr>
            <a:r>
              <a:rPr lang="fi-FI" sz="1200" dirty="0">
                <a:solidFill>
                  <a:schemeClr val="tx1"/>
                </a:solidFill>
                <a:ea typeface="Segoe UI" pitchFamily="34" charset="0"/>
                <a:cs typeface="Segoe UI" pitchFamily="34" charset="0"/>
              </a:rPr>
              <a:t>Painpoint #1</a:t>
            </a:r>
          </a:p>
          <a:p>
            <a:pPr defTabSz="932472" fontAlgn="base">
              <a:spcBef>
                <a:spcPts val="600"/>
              </a:spcBef>
              <a:spcAft>
                <a:spcPct val="0"/>
              </a:spcAft>
            </a:pPr>
            <a:r>
              <a:rPr lang="fi-FI" sz="1200" dirty="0">
                <a:solidFill>
                  <a:schemeClr val="tx1"/>
                </a:solidFill>
                <a:ea typeface="Segoe UI" pitchFamily="34" charset="0"/>
                <a:cs typeface="Segoe UI" pitchFamily="34" charset="0"/>
              </a:rPr>
              <a:t>Painpoint #2</a:t>
            </a:r>
          </a:p>
          <a:p>
            <a:pPr defTabSz="932472" fontAlgn="base">
              <a:spcBef>
                <a:spcPts val="600"/>
              </a:spcBef>
              <a:spcAft>
                <a:spcPct val="0"/>
              </a:spcAft>
            </a:pPr>
            <a:r>
              <a:rPr lang="fi-FI" sz="1200" dirty="0">
                <a:solidFill>
                  <a:schemeClr val="tx1"/>
                </a:solidFill>
                <a:ea typeface="Segoe UI" pitchFamily="34" charset="0"/>
                <a:cs typeface="Segoe UI" pitchFamily="34" charset="0"/>
              </a:rPr>
              <a:t>Painpoint #3</a:t>
            </a:r>
          </a:p>
        </p:txBody>
      </p:sp>
      <p:sp>
        <p:nvSpPr>
          <p:cNvPr id="21" name="Rectangle 20"/>
          <p:cNvSpPr/>
          <p:nvPr/>
        </p:nvSpPr>
        <p:spPr bwMode="auto">
          <a:xfrm>
            <a:off x="458787" y="4244135"/>
            <a:ext cx="5705880" cy="1839582"/>
          </a:xfrm>
          <a:prstGeom prst="rect">
            <a:avLst/>
          </a:prstGeom>
          <a:solidFill>
            <a:schemeClr val="bg1">
              <a:lumMod val="95000"/>
            </a:schemeClr>
          </a:solidFill>
          <a:ln w="6350">
            <a:solidFill>
              <a:schemeClr val="bg1">
                <a:lumMod val="9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32472" fontAlgn="base">
              <a:spcBef>
                <a:spcPts val="600"/>
              </a:spcBef>
              <a:spcAft>
                <a:spcPct val="0"/>
              </a:spcAft>
            </a:pPr>
            <a:r>
              <a:rPr lang="fr-FR" sz="1200" dirty="0">
                <a:solidFill>
                  <a:schemeClr val="tx1"/>
                </a:solidFill>
                <a:ea typeface="Segoe UI" pitchFamily="34" charset="0"/>
                <a:cs typeface="Segoe UI" pitchFamily="34" charset="0"/>
              </a:rPr>
              <a:t>Touchpoint #1</a:t>
            </a:r>
          </a:p>
          <a:p>
            <a:pPr defTabSz="932472" fontAlgn="base">
              <a:spcBef>
                <a:spcPts val="600"/>
              </a:spcBef>
              <a:spcAft>
                <a:spcPct val="0"/>
              </a:spcAft>
            </a:pPr>
            <a:r>
              <a:rPr lang="fr-FR" sz="1200" dirty="0">
                <a:solidFill>
                  <a:schemeClr val="tx1"/>
                </a:solidFill>
                <a:ea typeface="Segoe UI" pitchFamily="34" charset="0"/>
                <a:cs typeface="Segoe UI" pitchFamily="34" charset="0"/>
              </a:rPr>
              <a:t>Touchpoint #2</a:t>
            </a:r>
          </a:p>
          <a:p>
            <a:pPr defTabSz="932472" fontAlgn="base">
              <a:spcBef>
                <a:spcPts val="600"/>
              </a:spcBef>
              <a:spcAft>
                <a:spcPct val="0"/>
              </a:spcAft>
            </a:pPr>
            <a:r>
              <a:rPr lang="fr-FR" sz="1200" dirty="0">
                <a:solidFill>
                  <a:schemeClr val="tx1"/>
                </a:solidFill>
                <a:ea typeface="Segoe UI" pitchFamily="34" charset="0"/>
                <a:cs typeface="Segoe UI" pitchFamily="34" charset="0"/>
              </a:rPr>
              <a:t>Touchpoint #3</a:t>
            </a:r>
          </a:p>
        </p:txBody>
      </p:sp>
      <p:sp>
        <p:nvSpPr>
          <p:cNvPr id="23" name="Rectangle 22"/>
          <p:cNvSpPr/>
          <p:nvPr/>
        </p:nvSpPr>
        <p:spPr bwMode="auto">
          <a:xfrm>
            <a:off x="6273395" y="4244136"/>
            <a:ext cx="5705880" cy="1839582"/>
          </a:xfrm>
          <a:prstGeom prst="rect">
            <a:avLst/>
          </a:prstGeom>
          <a:solidFill>
            <a:schemeClr val="bg1">
              <a:lumMod val="95000"/>
            </a:schemeClr>
          </a:solidFill>
          <a:ln w="6350">
            <a:solidFill>
              <a:schemeClr val="bg1">
                <a:lumMod val="9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32472" fontAlgn="base">
              <a:spcBef>
                <a:spcPts val="600"/>
              </a:spcBef>
              <a:spcAft>
                <a:spcPct val="0"/>
              </a:spcAft>
            </a:pPr>
            <a:r>
              <a:rPr lang="en-US" sz="1200" dirty="0">
                <a:solidFill>
                  <a:schemeClr val="tx1"/>
                </a:solidFill>
                <a:ea typeface="Segoe UI" pitchFamily="34" charset="0"/>
                <a:cs typeface="Segoe UI" pitchFamily="34" charset="0"/>
              </a:rPr>
              <a:t>Call to Action</a:t>
            </a:r>
          </a:p>
        </p:txBody>
      </p:sp>
      <p:sp>
        <p:nvSpPr>
          <p:cNvPr id="10" name="Rectangle 9"/>
          <p:cNvSpPr/>
          <p:nvPr/>
        </p:nvSpPr>
        <p:spPr bwMode="auto">
          <a:xfrm>
            <a:off x="458787" y="1542596"/>
            <a:ext cx="5705880" cy="1839582"/>
          </a:xfrm>
          <a:prstGeom prst="rect">
            <a:avLst/>
          </a:prstGeom>
          <a:solidFill>
            <a:schemeClr val="bg1">
              <a:lumMod val="95000"/>
            </a:schemeClr>
          </a:solidFill>
          <a:ln w="6350">
            <a:solidFill>
              <a:schemeClr val="bg1">
                <a:lumMod val="9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32472" fontAlgn="base">
              <a:spcBef>
                <a:spcPts val="600"/>
              </a:spcBef>
              <a:spcAft>
                <a:spcPct val="0"/>
              </a:spcAft>
            </a:pPr>
            <a:r>
              <a:rPr lang="en-US" sz="1200" dirty="0">
                <a:solidFill>
                  <a:schemeClr val="tx1"/>
                </a:solidFill>
                <a:ea typeface="Segoe UI" pitchFamily="34" charset="0"/>
                <a:cs typeface="Segoe UI" pitchFamily="34" charset="0"/>
              </a:rPr>
              <a:t>Want and Need #1</a:t>
            </a:r>
          </a:p>
          <a:p>
            <a:pPr defTabSz="932472" fontAlgn="base">
              <a:spcBef>
                <a:spcPts val="600"/>
              </a:spcBef>
              <a:spcAft>
                <a:spcPct val="0"/>
              </a:spcAft>
            </a:pPr>
            <a:r>
              <a:rPr lang="en-US" sz="1200" dirty="0">
                <a:solidFill>
                  <a:schemeClr val="tx1"/>
                </a:solidFill>
                <a:ea typeface="Segoe UI" pitchFamily="34" charset="0"/>
                <a:cs typeface="Segoe UI" pitchFamily="34" charset="0"/>
              </a:rPr>
              <a:t>Want and Need #2</a:t>
            </a:r>
          </a:p>
          <a:p>
            <a:pPr defTabSz="932472" fontAlgn="base">
              <a:spcBef>
                <a:spcPts val="600"/>
              </a:spcBef>
              <a:spcAft>
                <a:spcPct val="0"/>
              </a:spcAft>
            </a:pPr>
            <a:r>
              <a:rPr lang="en-US" sz="1200" dirty="0">
                <a:solidFill>
                  <a:schemeClr val="tx1"/>
                </a:solidFill>
                <a:ea typeface="Segoe UI" pitchFamily="34" charset="0"/>
                <a:cs typeface="Segoe UI" pitchFamily="34" charset="0"/>
              </a:rPr>
              <a:t>Want and Need #3</a:t>
            </a:r>
          </a:p>
        </p:txBody>
      </p:sp>
      <p:sp>
        <p:nvSpPr>
          <p:cNvPr id="19" name="Rectangle 18"/>
          <p:cNvSpPr/>
          <p:nvPr/>
        </p:nvSpPr>
        <p:spPr bwMode="auto">
          <a:xfrm>
            <a:off x="6273395" y="1542597"/>
            <a:ext cx="5705880" cy="2270964"/>
          </a:xfrm>
          <a:prstGeom prst="rect">
            <a:avLst/>
          </a:prstGeom>
          <a:no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883664" rIns="91440" bIns="45720" numCol="1" spcCol="0" rtlCol="0" fromWordArt="0" anchor="t" anchorCtr="0" forceAA="0" compatLnSpc="1">
            <a:prstTxWarp prst="textNoShape">
              <a:avLst/>
            </a:prstTxWarp>
            <a:noAutofit/>
          </a:bodyPr>
          <a:lstStyle/>
          <a:p>
            <a:pPr lvl="0" defTabSz="914400">
              <a:defRPr/>
            </a:pPr>
            <a:r>
              <a:rPr lang="en-US" sz="1100" dirty="0">
                <a:solidFill>
                  <a:schemeClr val="tx1"/>
                </a:solidFill>
              </a:rPr>
              <a:t>Ex: Website orders don’t always work, can’t get referral reward, no stores near my work</a:t>
            </a:r>
          </a:p>
        </p:txBody>
      </p:sp>
      <p:sp>
        <p:nvSpPr>
          <p:cNvPr id="14" name="Rectangle 13"/>
          <p:cNvSpPr/>
          <p:nvPr/>
        </p:nvSpPr>
        <p:spPr bwMode="auto">
          <a:xfrm>
            <a:off x="458787" y="1542597"/>
            <a:ext cx="5705880" cy="2270964"/>
          </a:xfrm>
          <a:prstGeom prst="rect">
            <a:avLst/>
          </a:prstGeom>
          <a:no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883664" rIns="91440" bIns="45720" numCol="1" spcCol="0" rtlCol="0" fromWordArt="0" anchor="t" anchorCtr="0" forceAA="0" compatLnSpc="1">
            <a:prstTxWarp prst="textNoShape">
              <a:avLst/>
            </a:prstTxWarp>
            <a:noAutofit/>
          </a:bodyPr>
          <a:lstStyle/>
          <a:p>
            <a:pPr lvl="0" defTabSz="914400">
              <a:defRPr/>
            </a:pPr>
            <a:r>
              <a:rPr lang="en-US" sz="1100" dirty="0">
                <a:solidFill>
                  <a:schemeClr val="tx1"/>
                </a:solidFill>
              </a:rPr>
              <a:t>Ex: Easy to find great local coffee experiences, something my friends recommend, interesting articles about this store </a:t>
            </a:r>
          </a:p>
        </p:txBody>
      </p:sp>
      <p:sp>
        <p:nvSpPr>
          <p:cNvPr id="20" name="Rectangle 19"/>
          <p:cNvSpPr/>
          <p:nvPr/>
        </p:nvSpPr>
        <p:spPr bwMode="auto">
          <a:xfrm>
            <a:off x="6273395" y="4244136"/>
            <a:ext cx="5705880" cy="2270964"/>
          </a:xfrm>
          <a:prstGeom prst="rect">
            <a:avLst/>
          </a:prstGeom>
          <a:no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883664" rIns="91440" bIns="45720" numCol="1" spcCol="0" rtlCol="0" fromWordArt="0" anchor="t" anchorCtr="0" forceAA="0" compatLnSpc="1">
            <a:prstTxWarp prst="textNoShape">
              <a:avLst/>
            </a:prstTxWarp>
            <a:noAutofit/>
          </a:bodyPr>
          <a:lstStyle/>
          <a:p>
            <a:pPr lvl="0" defTabSz="914400">
              <a:defRPr/>
            </a:pPr>
            <a:r>
              <a:rPr lang="en-US" sz="1100" dirty="0">
                <a:solidFill>
                  <a:schemeClr val="tx1"/>
                </a:solidFill>
              </a:rPr>
              <a:t>Ex: Come in for a free coffee tasting: Click on our Virtual Reality 360 store video link</a:t>
            </a:r>
          </a:p>
        </p:txBody>
      </p:sp>
      <p:sp>
        <p:nvSpPr>
          <p:cNvPr id="22" name="Rectangle 21"/>
          <p:cNvSpPr/>
          <p:nvPr/>
        </p:nvSpPr>
        <p:spPr bwMode="auto">
          <a:xfrm>
            <a:off x="458787" y="4244136"/>
            <a:ext cx="5705880" cy="2270964"/>
          </a:xfrm>
          <a:prstGeom prst="rect">
            <a:avLst/>
          </a:prstGeom>
          <a:no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883664" rIns="91440" bIns="45720" numCol="1" spcCol="0" rtlCol="0" fromWordArt="0" anchor="t" anchorCtr="0" forceAA="0" compatLnSpc="1">
            <a:prstTxWarp prst="textNoShape">
              <a:avLst/>
            </a:prstTxWarp>
            <a:noAutofit/>
          </a:bodyPr>
          <a:lstStyle/>
          <a:p>
            <a:pPr lvl="0" defTabSz="914400">
              <a:defRPr/>
            </a:pPr>
            <a:r>
              <a:rPr lang="en-US" sz="1100" dirty="0">
                <a:solidFill>
                  <a:schemeClr val="tx1"/>
                </a:solidFill>
              </a:rPr>
              <a:t>Ex: In Store, Phone App, Social forums</a:t>
            </a:r>
          </a:p>
        </p:txBody>
      </p:sp>
      <p:sp>
        <p:nvSpPr>
          <p:cNvPr id="2" name="Title 1"/>
          <p:cNvSpPr>
            <a:spLocks noGrp="1"/>
          </p:cNvSpPr>
          <p:nvPr>
            <p:ph type="title"/>
          </p:nvPr>
        </p:nvSpPr>
        <p:spPr/>
        <p:txBody>
          <a:bodyPr/>
          <a:lstStyle/>
          <a:p>
            <a:r>
              <a:rPr lang="en-US" dirty="0"/>
              <a:t>Explore Stage – Deep Dive with your top Persona</a:t>
            </a:r>
          </a:p>
        </p:txBody>
      </p:sp>
      <p:sp>
        <p:nvSpPr>
          <p:cNvPr id="8" name="Rectangle 7"/>
          <p:cNvSpPr/>
          <p:nvPr/>
        </p:nvSpPr>
        <p:spPr bwMode="auto">
          <a:xfrm>
            <a:off x="458787" y="1211249"/>
            <a:ext cx="5705880" cy="329184"/>
          </a:xfrm>
          <a:prstGeom prst="rect">
            <a:avLst/>
          </a:prstGeom>
          <a:solidFill>
            <a:schemeClr val="accent1"/>
          </a:solidFill>
          <a:ln w="63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b="1" dirty="0">
                <a:solidFill>
                  <a:schemeClr val="bg1"/>
                </a:solidFill>
                <a:ea typeface="Segoe UI" pitchFamily="34" charset="0"/>
                <a:cs typeface="Segoe UI" pitchFamily="34" charset="0"/>
              </a:rPr>
              <a:t>Top Wants and Needs In Explore stage</a:t>
            </a:r>
          </a:p>
        </p:txBody>
      </p:sp>
      <p:sp>
        <p:nvSpPr>
          <p:cNvPr id="9" name="Rectangle 8"/>
          <p:cNvSpPr/>
          <p:nvPr/>
        </p:nvSpPr>
        <p:spPr bwMode="auto">
          <a:xfrm>
            <a:off x="6273395" y="1211249"/>
            <a:ext cx="5705880" cy="329184"/>
          </a:xfrm>
          <a:prstGeom prst="rect">
            <a:avLst/>
          </a:prstGeom>
          <a:solidFill>
            <a:schemeClr val="accent2"/>
          </a:solidFill>
          <a:ln w="635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b="1" dirty="0">
                <a:solidFill>
                  <a:schemeClr val="bg1"/>
                </a:solidFill>
              </a:rPr>
              <a:t>Top Pain Points in This Stage</a:t>
            </a:r>
          </a:p>
        </p:txBody>
      </p:sp>
      <p:sp>
        <p:nvSpPr>
          <p:cNvPr id="24" name="Rectangle 23"/>
          <p:cNvSpPr/>
          <p:nvPr/>
        </p:nvSpPr>
        <p:spPr bwMode="auto">
          <a:xfrm>
            <a:off x="458787" y="3912788"/>
            <a:ext cx="5705880" cy="329184"/>
          </a:xfrm>
          <a:prstGeom prst="rect">
            <a:avLst/>
          </a:prstGeom>
          <a:solidFill>
            <a:schemeClr val="accent3"/>
          </a:solidFill>
          <a:ln w="635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b="1" dirty="0">
                <a:solidFill>
                  <a:schemeClr val="bg1"/>
                </a:solidFill>
                <a:ea typeface="Segoe UI" pitchFamily="34" charset="0"/>
                <a:cs typeface="Segoe UI" pitchFamily="34" charset="0"/>
              </a:rPr>
              <a:t>Top Touchpoints in Explore Stage</a:t>
            </a:r>
          </a:p>
        </p:txBody>
      </p:sp>
      <p:sp>
        <p:nvSpPr>
          <p:cNvPr id="25" name="Rectangle 24"/>
          <p:cNvSpPr/>
          <p:nvPr/>
        </p:nvSpPr>
        <p:spPr bwMode="auto">
          <a:xfrm>
            <a:off x="6273395" y="3912788"/>
            <a:ext cx="5705880" cy="329184"/>
          </a:xfrm>
          <a:prstGeom prst="rect">
            <a:avLst/>
          </a:prstGeom>
          <a:solidFill>
            <a:schemeClr val="accent4"/>
          </a:solidFill>
          <a:ln w="6350">
            <a:solidFill>
              <a:schemeClr val="accent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b="1" dirty="0">
                <a:solidFill>
                  <a:srgbClr val="000000"/>
                </a:solidFill>
              </a:rPr>
              <a:t>Key Message for This Stage</a:t>
            </a:r>
          </a:p>
        </p:txBody>
      </p:sp>
    </p:spTree>
    <p:extLst>
      <p:ext uri="{BB962C8B-B14F-4D97-AF65-F5344CB8AC3E}">
        <p14:creationId xmlns:p14="http://schemas.microsoft.com/office/powerpoint/2010/main" val="309985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Evaluate Stage – Deep Dive with your top Persona</a:t>
            </a:r>
          </a:p>
        </p:txBody>
      </p:sp>
      <p:sp>
        <p:nvSpPr>
          <p:cNvPr id="7" name="Rectangle 6"/>
          <p:cNvSpPr/>
          <p:nvPr/>
        </p:nvSpPr>
        <p:spPr bwMode="auto">
          <a:xfrm>
            <a:off x="6273395" y="1542597"/>
            <a:ext cx="5705880" cy="1839582"/>
          </a:xfrm>
          <a:prstGeom prst="rect">
            <a:avLst/>
          </a:prstGeom>
          <a:solidFill>
            <a:schemeClr val="bg1">
              <a:lumMod val="95000"/>
            </a:schemeClr>
          </a:solidFill>
          <a:ln w="6350">
            <a:solidFill>
              <a:schemeClr val="bg1">
                <a:lumMod val="9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32472" fontAlgn="base">
              <a:spcBef>
                <a:spcPts val="600"/>
              </a:spcBef>
              <a:spcAft>
                <a:spcPct val="0"/>
              </a:spcAft>
            </a:pPr>
            <a:r>
              <a:rPr lang="fi-FI" sz="1200" dirty="0">
                <a:solidFill>
                  <a:schemeClr val="tx1"/>
                </a:solidFill>
                <a:ea typeface="Segoe UI" pitchFamily="34" charset="0"/>
                <a:cs typeface="Segoe UI" pitchFamily="34" charset="0"/>
              </a:rPr>
              <a:t>Painpoint #1</a:t>
            </a:r>
          </a:p>
          <a:p>
            <a:pPr defTabSz="932472" fontAlgn="base">
              <a:spcBef>
                <a:spcPts val="600"/>
              </a:spcBef>
              <a:spcAft>
                <a:spcPct val="0"/>
              </a:spcAft>
            </a:pPr>
            <a:r>
              <a:rPr lang="fi-FI" sz="1200" dirty="0">
                <a:solidFill>
                  <a:schemeClr val="tx1"/>
                </a:solidFill>
                <a:ea typeface="Segoe UI" pitchFamily="34" charset="0"/>
                <a:cs typeface="Segoe UI" pitchFamily="34" charset="0"/>
              </a:rPr>
              <a:t>Painpoint #2</a:t>
            </a:r>
          </a:p>
          <a:p>
            <a:pPr defTabSz="932472" fontAlgn="base">
              <a:spcBef>
                <a:spcPts val="600"/>
              </a:spcBef>
              <a:spcAft>
                <a:spcPct val="0"/>
              </a:spcAft>
            </a:pPr>
            <a:r>
              <a:rPr lang="fi-FI" sz="1200" dirty="0">
                <a:solidFill>
                  <a:schemeClr val="tx1"/>
                </a:solidFill>
                <a:ea typeface="Segoe UI" pitchFamily="34" charset="0"/>
                <a:cs typeface="Segoe UI" pitchFamily="34" charset="0"/>
              </a:rPr>
              <a:t>Painpoint #3</a:t>
            </a:r>
          </a:p>
        </p:txBody>
      </p:sp>
      <p:sp>
        <p:nvSpPr>
          <p:cNvPr id="8" name="Rectangle 7"/>
          <p:cNvSpPr/>
          <p:nvPr/>
        </p:nvSpPr>
        <p:spPr bwMode="auto">
          <a:xfrm>
            <a:off x="458787" y="4244136"/>
            <a:ext cx="5705880" cy="1839582"/>
          </a:xfrm>
          <a:prstGeom prst="rect">
            <a:avLst/>
          </a:prstGeom>
          <a:solidFill>
            <a:schemeClr val="bg1">
              <a:lumMod val="95000"/>
            </a:schemeClr>
          </a:solidFill>
          <a:ln w="6350">
            <a:solidFill>
              <a:schemeClr val="bg1">
                <a:lumMod val="9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32472" fontAlgn="base">
              <a:spcBef>
                <a:spcPts val="600"/>
              </a:spcBef>
              <a:spcAft>
                <a:spcPct val="0"/>
              </a:spcAft>
            </a:pPr>
            <a:r>
              <a:rPr lang="fr-FR" sz="1200" dirty="0">
                <a:solidFill>
                  <a:schemeClr val="tx1"/>
                </a:solidFill>
                <a:ea typeface="Segoe UI" pitchFamily="34" charset="0"/>
                <a:cs typeface="Segoe UI" pitchFamily="34" charset="0"/>
              </a:rPr>
              <a:t>Touchpoint #1</a:t>
            </a:r>
          </a:p>
          <a:p>
            <a:pPr defTabSz="932472" fontAlgn="base">
              <a:spcBef>
                <a:spcPts val="600"/>
              </a:spcBef>
              <a:spcAft>
                <a:spcPct val="0"/>
              </a:spcAft>
            </a:pPr>
            <a:r>
              <a:rPr lang="fr-FR" sz="1200" dirty="0">
                <a:solidFill>
                  <a:schemeClr val="tx1"/>
                </a:solidFill>
                <a:ea typeface="Segoe UI" pitchFamily="34" charset="0"/>
                <a:cs typeface="Segoe UI" pitchFamily="34" charset="0"/>
              </a:rPr>
              <a:t>Touchpoint #2</a:t>
            </a:r>
          </a:p>
          <a:p>
            <a:pPr defTabSz="932472" fontAlgn="base">
              <a:spcBef>
                <a:spcPts val="600"/>
              </a:spcBef>
              <a:spcAft>
                <a:spcPct val="0"/>
              </a:spcAft>
            </a:pPr>
            <a:r>
              <a:rPr lang="fr-FR" sz="1200" dirty="0">
                <a:solidFill>
                  <a:schemeClr val="tx1"/>
                </a:solidFill>
                <a:ea typeface="Segoe UI" pitchFamily="34" charset="0"/>
                <a:cs typeface="Segoe UI" pitchFamily="34" charset="0"/>
              </a:rPr>
              <a:t>Touchpoint #3</a:t>
            </a:r>
          </a:p>
        </p:txBody>
      </p:sp>
      <p:sp>
        <p:nvSpPr>
          <p:cNvPr id="9" name="Rectangle 8"/>
          <p:cNvSpPr/>
          <p:nvPr/>
        </p:nvSpPr>
        <p:spPr bwMode="auto">
          <a:xfrm>
            <a:off x="6273395" y="4244136"/>
            <a:ext cx="5705880" cy="1839582"/>
          </a:xfrm>
          <a:prstGeom prst="rect">
            <a:avLst/>
          </a:prstGeom>
          <a:solidFill>
            <a:schemeClr val="bg1">
              <a:lumMod val="95000"/>
            </a:schemeClr>
          </a:solidFill>
          <a:ln w="6350">
            <a:solidFill>
              <a:schemeClr val="bg1">
                <a:lumMod val="9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32472" fontAlgn="base">
              <a:spcBef>
                <a:spcPts val="600"/>
              </a:spcBef>
              <a:spcAft>
                <a:spcPct val="0"/>
              </a:spcAft>
            </a:pPr>
            <a:r>
              <a:rPr lang="en-US" sz="1200" dirty="0">
                <a:solidFill>
                  <a:schemeClr val="tx1"/>
                </a:solidFill>
                <a:ea typeface="Segoe UI" pitchFamily="34" charset="0"/>
                <a:cs typeface="Segoe UI" pitchFamily="34" charset="0"/>
              </a:rPr>
              <a:t>Call to Action</a:t>
            </a:r>
          </a:p>
        </p:txBody>
      </p:sp>
      <p:sp>
        <p:nvSpPr>
          <p:cNvPr id="10" name="Rectangle 9"/>
          <p:cNvSpPr/>
          <p:nvPr/>
        </p:nvSpPr>
        <p:spPr bwMode="auto">
          <a:xfrm>
            <a:off x="458787" y="1542596"/>
            <a:ext cx="5705880" cy="1839582"/>
          </a:xfrm>
          <a:prstGeom prst="rect">
            <a:avLst/>
          </a:prstGeom>
          <a:solidFill>
            <a:schemeClr val="bg1">
              <a:lumMod val="95000"/>
            </a:schemeClr>
          </a:solidFill>
          <a:ln w="6350">
            <a:solidFill>
              <a:schemeClr val="bg1">
                <a:lumMod val="9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32472" fontAlgn="base">
              <a:spcBef>
                <a:spcPts val="600"/>
              </a:spcBef>
              <a:spcAft>
                <a:spcPct val="0"/>
              </a:spcAft>
            </a:pPr>
            <a:r>
              <a:rPr lang="en-US" sz="1200" dirty="0">
                <a:solidFill>
                  <a:schemeClr val="tx1"/>
                </a:solidFill>
                <a:ea typeface="Segoe UI" pitchFamily="34" charset="0"/>
                <a:cs typeface="Segoe UI" pitchFamily="34" charset="0"/>
              </a:rPr>
              <a:t>Want and Need #1</a:t>
            </a:r>
          </a:p>
          <a:p>
            <a:pPr defTabSz="932472" fontAlgn="base">
              <a:spcBef>
                <a:spcPts val="600"/>
              </a:spcBef>
              <a:spcAft>
                <a:spcPct val="0"/>
              </a:spcAft>
            </a:pPr>
            <a:r>
              <a:rPr lang="en-US" sz="1200" dirty="0">
                <a:solidFill>
                  <a:schemeClr val="tx1"/>
                </a:solidFill>
                <a:ea typeface="Segoe UI" pitchFamily="34" charset="0"/>
                <a:cs typeface="Segoe UI" pitchFamily="34" charset="0"/>
              </a:rPr>
              <a:t>Want and Need #2</a:t>
            </a:r>
          </a:p>
          <a:p>
            <a:pPr defTabSz="932472" fontAlgn="base">
              <a:spcBef>
                <a:spcPts val="600"/>
              </a:spcBef>
              <a:spcAft>
                <a:spcPct val="0"/>
              </a:spcAft>
            </a:pPr>
            <a:r>
              <a:rPr lang="en-US" sz="1200" dirty="0">
                <a:solidFill>
                  <a:schemeClr val="tx1"/>
                </a:solidFill>
                <a:ea typeface="Segoe UI" pitchFamily="34" charset="0"/>
                <a:cs typeface="Segoe UI" pitchFamily="34" charset="0"/>
              </a:rPr>
              <a:t>Want and Need #3</a:t>
            </a:r>
          </a:p>
        </p:txBody>
      </p:sp>
      <p:sp>
        <p:nvSpPr>
          <p:cNvPr id="11" name="Rectangle 10"/>
          <p:cNvSpPr/>
          <p:nvPr/>
        </p:nvSpPr>
        <p:spPr bwMode="auto">
          <a:xfrm>
            <a:off x="6273395" y="1542597"/>
            <a:ext cx="5705880" cy="2270964"/>
          </a:xfrm>
          <a:prstGeom prst="rect">
            <a:avLst/>
          </a:prstGeom>
          <a:no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883664" rIns="91440" bIns="45720" numCol="1" spcCol="0" rtlCol="0" fromWordArt="0" anchor="t" anchorCtr="0" forceAA="0" compatLnSpc="1">
            <a:prstTxWarp prst="textNoShape">
              <a:avLst/>
            </a:prstTxWarp>
            <a:noAutofit/>
          </a:bodyPr>
          <a:lstStyle/>
          <a:p>
            <a:pPr lvl="0" defTabSz="914400">
              <a:defRPr/>
            </a:pPr>
            <a:r>
              <a:rPr lang="en-US" sz="1100" dirty="0">
                <a:solidFill>
                  <a:schemeClr val="tx1"/>
                </a:solidFill>
              </a:rPr>
              <a:t>Ex: Clunky App, Complicated Store Menus, Web Site</a:t>
            </a:r>
          </a:p>
        </p:txBody>
      </p:sp>
      <p:sp>
        <p:nvSpPr>
          <p:cNvPr id="12" name="Rectangle 11"/>
          <p:cNvSpPr/>
          <p:nvPr/>
        </p:nvSpPr>
        <p:spPr bwMode="auto">
          <a:xfrm>
            <a:off x="458787" y="1542597"/>
            <a:ext cx="5705880" cy="2270964"/>
          </a:xfrm>
          <a:prstGeom prst="rect">
            <a:avLst/>
          </a:prstGeom>
          <a:no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883664" rIns="91440" bIns="45720" numCol="1" spcCol="0" rtlCol="0" fromWordArt="0" anchor="t" anchorCtr="0" forceAA="0" compatLnSpc="1">
            <a:prstTxWarp prst="textNoShape">
              <a:avLst/>
            </a:prstTxWarp>
            <a:noAutofit/>
          </a:bodyPr>
          <a:lstStyle/>
          <a:p>
            <a:pPr lvl="0" defTabSz="914400">
              <a:defRPr/>
            </a:pPr>
            <a:r>
              <a:rPr lang="en-US" sz="1100" dirty="0">
                <a:solidFill>
                  <a:schemeClr val="tx1"/>
                </a:solidFill>
              </a:rPr>
              <a:t>Ex: Great coffee selections, Understanding coffee origin (source), Free Offers</a:t>
            </a:r>
          </a:p>
        </p:txBody>
      </p:sp>
      <p:sp>
        <p:nvSpPr>
          <p:cNvPr id="13" name="Rectangle 12"/>
          <p:cNvSpPr/>
          <p:nvPr/>
        </p:nvSpPr>
        <p:spPr bwMode="auto">
          <a:xfrm>
            <a:off x="6273395" y="4244136"/>
            <a:ext cx="5705880" cy="2270964"/>
          </a:xfrm>
          <a:prstGeom prst="rect">
            <a:avLst/>
          </a:prstGeom>
          <a:no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883664" rIns="91440" bIns="45720" numCol="1" spcCol="0" rtlCol="0" fromWordArt="0" anchor="t" anchorCtr="0" forceAA="0" compatLnSpc="1">
            <a:prstTxWarp prst="textNoShape">
              <a:avLst/>
            </a:prstTxWarp>
            <a:noAutofit/>
          </a:bodyPr>
          <a:lstStyle/>
          <a:p>
            <a:pPr lvl="0" defTabSz="914400">
              <a:defRPr/>
            </a:pPr>
            <a:r>
              <a:rPr lang="en-US" sz="1100" dirty="0">
                <a:solidFill>
                  <a:schemeClr val="tx1"/>
                </a:solidFill>
              </a:rPr>
              <a:t>Ex: Differentiation by origin and expertise, and CTA: Recommend us to a friend and </a:t>
            </a:r>
            <a:br>
              <a:rPr lang="en-US" sz="1100" dirty="0">
                <a:solidFill>
                  <a:schemeClr val="tx1"/>
                </a:solidFill>
              </a:rPr>
            </a:br>
            <a:r>
              <a:rPr lang="en-US" sz="1100" dirty="0">
                <a:solidFill>
                  <a:schemeClr val="tx1"/>
                </a:solidFill>
              </a:rPr>
              <a:t>get a free drink</a:t>
            </a:r>
          </a:p>
        </p:txBody>
      </p:sp>
      <p:sp>
        <p:nvSpPr>
          <p:cNvPr id="14" name="Rectangle 13"/>
          <p:cNvSpPr/>
          <p:nvPr/>
        </p:nvSpPr>
        <p:spPr bwMode="auto">
          <a:xfrm>
            <a:off x="458787" y="4244136"/>
            <a:ext cx="5705880" cy="2270964"/>
          </a:xfrm>
          <a:prstGeom prst="rect">
            <a:avLst/>
          </a:prstGeom>
          <a:no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883664" rIns="91440" bIns="45720" numCol="1" spcCol="0" rtlCol="0" fromWordArt="0" anchor="t" anchorCtr="0" forceAA="0" compatLnSpc="1">
            <a:prstTxWarp prst="textNoShape">
              <a:avLst/>
            </a:prstTxWarp>
            <a:noAutofit/>
          </a:bodyPr>
          <a:lstStyle/>
          <a:p>
            <a:pPr lvl="0" defTabSz="914400">
              <a:defRPr/>
            </a:pPr>
            <a:r>
              <a:rPr lang="en-US" sz="1100" dirty="0">
                <a:solidFill>
                  <a:schemeClr val="tx1"/>
                </a:solidFill>
              </a:rPr>
              <a:t>Ex: Store, Phone App, Friends</a:t>
            </a:r>
          </a:p>
        </p:txBody>
      </p:sp>
      <p:sp>
        <p:nvSpPr>
          <p:cNvPr id="15" name="Rectangle 14"/>
          <p:cNvSpPr/>
          <p:nvPr/>
        </p:nvSpPr>
        <p:spPr bwMode="auto">
          <a:xfrm>
            <a:off x="458787" y="1211249"/>
            <a:ext cx="5705880" cy="329184"/>
          </a:xfrm>
          <a:prstGeom prst="rect">
            <a:avLst/>
          </a:prstGeom>
          <a:solidFill>
            <a:schemeClr val="accent1"/>
          </a:solidFill>
          <a:ln w="63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b="1" dirty="0">
                <a:solidFill>
                  <a:schemeClr val="bg1"/>
                </a:solidFill>
                <a:ea typeface="Segoe UI" pitchFamily="34" charset="0"/>
                <a:cs typeface="Segoe UI" pitchFamily="34" charset="0"/>
              </a:rPr>
              <a:t>Top Wants and Needs In Evaluate stage</a:t>
            </a:r>
          </a:p>
        </p:txBody>
      </p:sp>
      <p:sp>
        <p:nvSpPr>
          <p:cNvPr id="16" name="Rectangle 15"/>
          <p:cNvSpPr/>
          <p:nvPr/>
        </p:nvSpPr>
        <p:spPr bwMode="auto">
          <a:xfrm>
            <a:off x="6273395" y="1211249"/>
            <a:ext cx="5705880" cy="329184"/>
          </a:xfrm>
          <a:prstGeom prst="rect">
            <a:avLst/>
          </a:prstGeom>
          <a:solidFill>
            <a:schemeClr val="accent2"/>
          </a:solidFill>
          <a:ln w="635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b="1" dirty="0">
                <a:solidFill>
                  <a:schemeClr val="bg1"/>
                </a:solidFill>
              </a:rPr>
              <a:t>Top Painpoints in This Stage</a:t>
            </a:r>
          </a:p>
        </p:txBody>
      </p:sp>
      <p:sp>
        <p:nvSpPr>
          <p:cNvPr id="17" name="Rectangle 16"/>
          <p:cNvSpPr/>
          <p:nvPr/>
        </p:nvSpPr>
        <p:spPr bwMode="auto">
          <a:xfrm>
            <a:off x="458787" y="3912788"/>
            <a:ext cx="5705880" cy="329184"/>
          </a:xfrm>
          <a:prstGeom prst="rect">
            <a:avLst/>
          </a:prstGeom>
          <a:solidFill>
            <a:schemeClr val="accent3"/>
          </a:solidFill>
          <a:ln w="635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b="1" dirty="0">
                <a:solidFill>
                  <a:schemeClr val="bg1"/>
                </a:solidFill>
                <a:ea typeface="Segoe UI" pitchFamily="34" charset="0"/>
                <a:cs typeface="Segoe UI" pitchFamily="34" charset="0"/>
              </a:rPr>
              <a:t>Top Touchpoints in Evaluate Stage</a:t>
            </a:r>
          </a:p>
        </p:txBody>
      </p:sp>
      <p:sp>
        <p:nvSpPr>
          <p:cNvPr id="18" name="Rectangle 17"/>
          <p:cNvSpPr/>
          <p:nvPr/>
        </p:nvSpPr>
        <p:spPr bwMode="auto">
          <a:xfrm>
            <a:off x="6273395" y="3912788"/>
            <a:ext cx="5705880" cy="329184"/>
          </a:xfrm>
          <a:prstGeom prst="rect">
            <a:avLst/>
          </a:prstGeom>
          <a:solidFill>
            <a:schemeClr val="accent4"/>
          </a:solidFill>
          <a:ln w="6350">
            <a:solidFill>
              <a:schemeClr val="accent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b="1" dirty="0">
                <a:solidFill>
                  <a:srgbClr val="000000"/>
                </a:solidFill>
              </a:rPr>
              <a:t>Key Message for This Stage</a:t>
            </a:r>
          </a:p>
        </p:txBody>
      </p:sp>
    </p:spTree>
    <p:extLst>
      <p:ext uri="{BB962C8B-B14F-4D97-AF65-F5344CB8AC3E}">
        <p14:creationId xmlns:p14="http://schemas.microsoft.com/office/powerpoint/2010/main" val="3594684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Purchase Stage – Deep Dive with your top Persona</a:t>
            </a:r>
          </a:p>
        </p:txBody>
      </p:sp>
      <p:sp>
        <p:nvSpPr>
          <p:cNvPr id="5" name="Rectangle 4"/>
          <p:cNvSpPr/>
          <p:nvPr/>
        </p:nvSpPr>
        <p:spPr bwMode="auto">
          <a:xfrm>
            <a:off x="6273395" y="1542597"/>
            <a:ext cx="5705880" cy="1839582"/>
          </a:xfrm>
          <a:prstGeom prst="rect">
            <a:avLst/>
          </a:prstGeom>
          <a:solidFill>
            <a:schemeClr val="bg1">
              <a:lumMod val="95000"/>
            </a:schemeClr>
          </a:solidFill>
          <a:ln w="6350">
            <a:solidFill>
              <a:schemeClr val="bg1">
                <a:lumMod val="9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32472" fontAlgn="base">
              <a:spcBef>
                <a:spcPts val="600"/>
              </a:spcBef>
              <a:spcAft>
                <a:spcPct val="0"/>
              </a:spcAft>
            </a:pPr>
            <a:r>
              <a:rPr lang="fi-FI" sz="1200" dirty="0">
                <a:solidFill>
                  <a:schemeClr val="tx1"/>
                </a:solidFill>
                <a:ea typeface="Segoe UI" pitchFamily="34" charset="0"/>
                <a:cs typeface="Segoe UI" pitchFamily="34" charset="0"/>
              </a:rPr>
              <a:t>Painpoint #1</a:t>
            </a:r>
          </a:p>
          <a:p>
            <a:pPr defTabSz="932472" fontAlgn="base">
              <a:spcBef>
                <a:spcPts val="600"/>
              </a:spcBef>
              <a:spcAft>
                <a:spcPct val="0"/>
              </a:spcAft>
            </a:pPr>
            <a:r>
              <a:rPr lang="fi-FI" sz="1200" dirty="0">
                <a:solidFill>
                  <a:schemeClr val="tx1"/>
                </a:solidFill>
                <a:ea typeface="Segoe UI" pitchFamily="34" charset="0"/>
                <a:cs typeface="Segoe UI" pitchFamily="34" charset="0"/>
              </a:rPr>
              <a:t>Painpoint #2</a:t>
            </a:r>
          </a:p>
          <a:p>
            <a:pPr defTabSz="932472" fontAlgn="base">
              <a:spcBef>
                <a:spcPts val="600"/>
              </a:spcBef>
              <a:spcAft>
                <a:spcPct val="0"/>
              </a:spcAft>
            </a:pPr>
            <a:r>
              <a:rPr lang="fi-FI" sz="1200" dirty="0">
                <a:solidFill>
                  <a:schemeClr val="tx1"/>
                </a:solidFill>
                <a:ea typeface="Segoe UI" pitchFamily="34" charset="0"/>
                <a:cs typeface="Segoe UI" pitchFamily="34" charset="0"/>
              </a:rPr>
              <a:t>Painpoint #3</a:t>
            </a:r>
          </a:p>
        </p:txBody>
      </p:sp>
      <p:sp>
        <p:nvSpPr>
          <p:cNvPr id="6" name="Rectangle 5"/>
          <p:cNvSpPr/>
          <p:nvPr/>
        </p:nvSpPr>
        <p:spPr bwMode="auto">
          <a:xfrm>
            <a:off x="458787" y="4244135"/>
            <a:ext cx="5705880" cy="1839582"/>
          </a:xfrm>
          <a:prstGeom prst="rect">
            <a:avLst/>
          </a:prstGeom>
          <a:solidFill>
            <a:schemeClr val="bg1">
              <a:lumMod val="95000"/>
            </a:schemeClr>
          </a:solidFill>
          <a:ln w="6350">
            <a:solidFill>
              <a:schemeClr val="bg1">
                <a:lumMod val="9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32472" fontAlgn="base">
              <a:spcBef>
                <a:spcPts val="600"/>
              </a:spcBef>
              <a:spcAft>
                <a:spcPct val="0"/>
              </a:spcAft>
            </a:pPr>
            <a:r>
              <a:rPr lang="fr-FR" sz="1200" dirty="0">
                <a:solidFill>
                  <a:schemeClr val="tx1"/>
                </a:solidFill>
                <a:ea typeface="Segoe UI" pitchFamily="34" charset="0"/>
                <a:cs typeface="Segoe UI" pitchFamily="34" charset="0"/>
              </a:rPr>
              <a:t>Touchpoint #1</a:t>
            </a:r>
          </a:p>
          <a:p>
            <a:pPr defTabSz="932472" fontAlgn="base">
              <a:spcBef>
                <a:spcPts val="600"/>
              </a:spcBef>
              <a:spcAft>
                <a:spcPct val="0"/>
              </a:spcAft>
            </a:pPr>
            <a:r>
              <a:rPr lang="fr-FR" sz="1200" dirty="0">
                <a:solidFill>
                  <a:schemeClr val="tx1"/>
                </a:solidFill>
                <a:ea typeface="Segoe UI" pitchFamily="34" charset="0"/>
                <a:cs typeface="Segoe UI" pitchFamily="34" charset="0"/>
              </a:rPr>
              <a:t>Touchpoint #2</a:t>
            </a:r>
          </a:p>
          <a:p>
            <a:pPr defTabSz="932472" fontAlgn="base">
              <a:spcBef>
                <a:spcPts val="600"/>
              </a:spcBef>
              <a:spcAft>
                <a:spcPct val="0"/>
              </a:spcAft>
            </a:pPr>
            <a:r>
              <a:rPr lang="fr-FR" sz="1200" dirty="0">
                <a:solidFill>
                  <a:schemeClr val="tx1"/>
                </a:solidFill>
                <a:ea typeface="Segoe UI" pitchFamily="34" charset="0"/>
                <a:cs typeface="Segoe UI" pitchFamily="34" charset="0"/>
              </a:rPr>
              <a:t>Touchpoint #3</a:t>
            </a:r>
          </a:p>
        </p:txBody>
      </p:sp>
      <p:sp>
        <p:nvSpPr>
          <p:cNvPr id="7" name="Rectangle 6"/>
          <p:cNvSpPr/>
          <p:nvPr/>
        </p:nvSpPr>
        <p:spPr bwMode="auto">
          <a:xfrm>
            <a:off x="6273395" y="4244136"/>
            <a:ext cx="5705880" cy="1839582"/>
          </a:xfrm>
          <a:prstGeom prst="rect">
            <a:avLst/>
          </a:prstGeom>
          <a:solidFill>
            <a:schemeClr val="bg1">
              <a:lumMod val="95000"/>
            </a:schemeClr>
          </a:solidFill>
          <a:ln w="6350">
            <a:solidFill>
              <a:schemeClr val="bg1">
                <a:lumMod val="9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32472" fontAlgn="base">
              <a:spcBef>
                <a:spcPts val="600"/>
              </a:spcBef>
              <a:spcAft>
                <a:spcPct val="0"/>
              </a:spcAft>
            </a:pPr>
            <a:r>
              <a:rPr lang="en-US" sz="1200" dirty="0">
                <a:solidFill>
                  <a:schemeClr val="tx1"/>
                </a:solidFill>
                <a:ea typeface="Segoe UI" pitchFamily="34" charset="0"/>
                <a:cs typeface="Segoe UI" pitchFamily="34" charset="0"/>
              </a:rPr>
              <a:t>Call to Action</a:t>
            </a:r>
          </a:p>
        </p:txBody>
      </p:sp>
      <p:sp>
        <p:nvSpPr>
          <p:cNvPr id="8" name="Rectangle 7"/>
          <p:cNvSpPr/>
          <p:nvPr/>
        </p:nvSpPr>
        <p:spPr bwMode="auto">
          <a:xfrm>
            <a:off x="458787" y="1542596"/>
            <a:ext cx="5705880" cy="1839582"/>
          </a:xfrm>
          <a:prstGeom prst="rect">
            <a:avLst/>
          </a:prstGeom>
          <a:solidFill>
            <a:schemeClr val="bg1">
              <a:lumMod val="95000"/>
            </a:schemeClr>
          </a:solidFill>
          <a:ln w="6350">
            <a:solidFill>
              <a:schemeClr val="bg1">
                <a:lumMod val="9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32472" fontAlgn="base">
              <a:spcBef>
                <a:spcPts val="600"/>
              </a:spcBef>
              <a:spcAft>
                <a:spcPct val="0"/>
              </a:spcAft>
            </a:pPr>
            <a:r>
              <a:rPr lang="en-US" sz="1200" dirty="0">
                <a:solidFill>
                  <a:schemeClr val="tx1"/>
                </a:solidFill>
                <a:ea typeface="Segoe UI" pitchFamily="34" charset="0"/>
                <a:cs typeface="Segoe UI" pitchFamily="34" charset="0"/>
              </a:rPr>
              <a:t>Want and Need #1</a:t>
            </a:r>
          </a:p>
          <a:p>
            <a:pPr defTabSz="932472" fontAlgn="base">
              <a:spcBef>
                <a:spcPts val="600"/>
              </a:spcBef>
              <a:spcAft>
                <a:spcPct val="0"/>
              </a:spcAft>
            </a:pPr>
            <a:r>
              <a:rPr lang="en-US" sz="1200" dirty="0">
                <a:solidFill>
                  <a:schemeClr val="tx1"/>
                </a:solidFill>
                <a:ea typeface="Segoe UI" pitchFamily="34" charset="0"/>
                <a:cs typeface="Segoe UI" pitchFamily="34" charset="0"/>
              </a:rPr>
              <a:t>Want and Need #2</a:t>
            </a:r>
          </a:p>
          <a:p>
            <a:pPr defTabSz="932472" fontAlgn="base">
              <a:spcBef>
                <a:spcPts val="600"/>
              </a:spcBef>
              <a:spcAft>
                <a:spcPct val="0"/>
              </a:spcAft>
            </a:pPr>
            <a:r>
              <a:rPr lang="en-US" sz="1200" dirty="0">
                <a:solidFill>
                  <a:schemeClr val="tx1"/>
                </a:solidFill>
                <a:ea typeface="Segoe UI" pitchFamily="34" charset="0"/>
                <a:cs typeface="Segoe UI" pitchFamily="34" charset="0"/>
              </a:rPr>
              <a:t>Want and Need #3</a:t>
            </a:r>
          </a:p>
        </p:txBody>
      </p:sp>
      <p:sp>
        <p:nvSpPr>
          <p:cNvPr id="9" name="Rectangle 8"/>
          <p:cNvSpPr/>
          <p:nvPr/>
        </p:nvSpPr>
        <p:spPr bwMode="auto">
          <a:xfrm>
            <a:off x="6273395" y="1542597"/>
            <a:ext cx="5705880" cy="2270964"/>
          </a:xfrm>
          <a:prstGeom prst="rect">
            <a:avLst/>
          </a:prstGeom>
          <a:no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883664" rIns="91440" bIns="45720" numCol="1" spcCol="0" rtlCol="0" fromWordArt="0" anchor="t" anchorCtr="0" forceAA="0" compatLnSpc="1">
            <a:prstTxWarp prst="textNoShape">
              <a:avLst/>
            </a:prstTxWarp>
            <a:noAutofit/>
          </a:bodyPr>
          <a:lstStyle/>
          <a:p>
            <a:pPr lvl="0" defTabSz="914400">
              <a:defRPr/>
            </a:pPr>
            <a:r>
              <a:rPr lang="en-US" sz="1100" dirty="0">
                <a:solidFill>
                  <a:schemeClr val="tx1"/>
                </a:solidFill>
              </a:rPr>
              <a:t>Ex: Barista – often change, App doesn’t keep history of purchases, App cannot store </a:t>
            </a:r>
            <a:br>
              <a:rPr lang="en-US" sz="1100" dirty="0">
                <a:solidFill>
                  <a:schemeClr val="tx1"/>
                </a:solidFill>
              </a:rPr>
            </a:br>
            <a:r>
              <a:rPr lang="en-US" sz="1100" dirty="0">
                <a:solidFill>
                  <a:schemeClr val="tx1"/>
                </a:solidFill>
              </a:rPr>
              <a:t>my credit card</a:t>
            </a:r>
          </a:p>
        </p:txBody>
      </p:sp>
      <p:sp>
        <p:nvSpPr>
          <p:cNvPr id="10" name="Rectangle 9"/>
          <p:cNvSpPr/>
          <p:nvPr/>
        </p:nvSpPr>
        <p:spPr bwMode="auto">
          <a:xfrm>
            <a:off x="458787" y="1542597"/>
            <a:ext cx="5705880" cy="2270964"/>
          </a:xfrm>
          <a:prstGeom prst="rect">
            <a:avLst/>
          </a:prstGeom>
          <a:no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883664" rIns="91440" bIns="45720" numCol="1" spcCol="0" rtlCol="0" fromWordArt="0" anchor="t" anchorCtr="0" forceAA="0" compatLnSpc="1">
            <a:prstTxWarp prst="textNoShape">
              <a:avLst/>
            </a:prstTxWarp>
            <a:noAutofit/>
          </a:bodyPr>
          <a:lstStyle/>
          <a:p>
            <a:pPr lvl="0" defTabSz="914400">
              <a:defRPr/>
            </a:pPr>
            <a:r>
              <a:rPr lang="en-US" sz="1100" dirty="0">
                <a:solidFill>
                  <a:schemeClr val="tx1"/>
                </a:solidFill>
              </a:rPr>
              <a:t>Ex: Barista expertise, Quick Purchase Process, Order online to skip lines </a:t>
            </a:r>
          </a:p>
        </p:txBody>
      </p:sp>
      <p:sp>
        <p:nvSpPr>
          <p:cNvPr id="11" name="Rectangle 10"/>
          <p:cNvSpPr/>
          <p:nvPr/>
        </p:nvSpPr>
        <p:spPr bwMode="auto">
          <a:xfrm>
            <a:off x="6273395" y="4244136"/>
            <a:ext cx="5705880" cy="2270964"/>
          </a:xfrm>
          <a:prstGeom prst="rect">
            <a:avLst/>
          </a:prstGeom>
          <a:no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883664" rIns="91440" bIns="45720" numCol="1" spcCol="0" rtlCol="0" fromWordArt="0" anchor="t" anchorCtr="0" forceAA="0" compatLnSpc="1">
            <a:prstTxWarp prst="textNoShape">
              <a:avLst/>
            </a:prstTxWarp>
            <a:noAutofit/>
          </a:bodyPr>
          <a:lstStyle/>
          <a:p>
            <a:pPr lvl="0" defTabSz="914400">
              <a:defRPr/>
            </a:pPr>
            <a:r>
              <a:rPr lang="en-US" sz="1100" dirty="0">
                <a:solidFill>
                  <a:schemeClr val="tx1"/>
                </a:solidFill>
              </a:rPr>
              <a:t>Ex: Expertise / Fast, and CTA: Try our express checkout</a:t>
            </a:r>
          </a:p>
        </p:txBody>
      </p:sp>
      <p:sp>
        <p:nvSpPr>
          <p:cNvPr id="12" name="Rectangle 11"/>
          <p:cNvSpPr/>
          <p:nvPr/>
        </p:nvSpPr>
        <p:spPr bwMode="auto">
          <a:xfrm>
            <a:off x="458787" y="4244136"/>
            <a:ext cx="5705880" cy="2270964"/>
          </a:xfrm>
          <a:prstGeom prst="rect">
            <a:avLst/>
          </a:prstGeom>
          <a:no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883664" rIns="91440" bIns="45720" numCol="1" spcCol="0" rtlCol="0" fromWordArt="0" anchor="t" anchorCtr="0" forceAA="0" compatLnSpc="1">
            <a:prstTxWarp prst="textNoShape">
              <a:avLst/>
            </a:prstTxWarp>
            <a:noAutofit/>
          </a:bodyPr>
          <a:lstStyle/>
          <a:p>
            <a:pPr lvl="0" defTabSz="914400">
              <a:defRPr/>
            </a:pPr>
            <a:r>
              <a:rPr lang="en-US" sz="1100" dirty="0">
                <a:solidFill>
                  <a:schemeClr val="tx1"/>
                </a:solidFill>
              </a:rPr>
              <a:t>Ex: Barista - buy at store, Order online, Phone App</a:t>
            </a:r>
          </a:p>
        </p:txBody>
      </p:sp>
      <p:sp>
        <p:nvSpPr>
          <p:cNvPr id="13" name="Rectangle 12"/>
          <p:cNvSpPr/>
          <p:nvPr/>
        </p:nvSpPr>
        <p:spPr bwMode="auto">
          <a:xfrm>
            <a:off x="458787" y="1211249"/>
            <a:ext cx="5705880" cy="329184"/>
          </a:xfrm>
          <a:prstGeom prst="rect">
            <a:avLst/>
          </a:prstGeom>
          <a:solidFill>
            <a:schemeClr val="accent1"/>
          </a:solidFill>
          <a:ln w="63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b="1" dirty="0">
                <a:solidFill>
                  <a:schemeClr val="bg1"/>
                </a:solidFill>
                <a:ea typeface="Segoe UI" pitchFamily="34" charset="0"/>
                <a:cs typeface="Segoe UI" pitchFamily="34" charset="0"/>
              </a:rPr>
              <a:t>Top Wants and Needs In Purchase stage</a:t>
            </a:r>
          </a:p>
        </p:txBody>
      </p:sp>
      <p:sp>
        <p:nvSpPr>
          <p:cNvPr id="14" name="Rectangle 13"/>
          <p:cNvSpPr/>
          <p:nvPr/>
        </p:nvSpPr>
        <p:spPr bwMode="auto">
          <a:xfrm>
            <a:off x="6273395" y="1211249"/>
            <a:ext cx="5705880" cy="329184"/>
          </a:xfrm>
          <a:prstGeom prst="rect">
            <a:avLst/>
          </a:prstGeom>
          <a:solidFill>
            <a:schemeClr val="accent2"/>
          </a:solidFill>
          <a:ln w="635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b="1" dirty="0">
                <a:solidFill>
                  <a:schemeClr val="bg1"/>
                </a:solidFill>
              </a:rPr>
              <a:t>Top Painpoints in This Stage</a:t>
            </a:r>
          </a:p>
        </p:txBody>
      </p:sp>
      <p:sp>
        <p:nvSpPr>
          <p:cNvPr id="15" name="Rectangle 14"/>
          <p:cNvSpPr/>
          <p:nvPr/>
        </p:nvSpPr>
        <p:spPr bwMode="auto">
          <a:xfrm>
            <a:off x="458787" y="3912788"/>
            <a:ext cx="5705880" cy="329184"/>
          </a:xfrm>
          <a:prstGeom prst="rect">
            <a:avLst/>
          </a:prstGeom>
          <a:solidFill>
            <a:schemeClr val="accent3"/>
          </a:solidFill>
          <a:ln w="635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b="1" dirty="0">
                <a:solidFill>
                  <a:schemeClr val="bg1"/>
                </a:solidFill>
                <a:ea typeface="Segoe UI" pitchFamily="34" charset="0"/>
                <a:cs typeface="Segoe UI" pitchFamily="34" charset="0"/>
              </a:rPr>
              <a:t>Top Touchpoints in Purchase Stage</a:t>
            </a:r>
          </a:p>
        </p:txBody>
      </p:sp>
      <p:sp>
        <p:nvSpPr>
          <p:cNvPr id="16" name="Rectangle 15"/>
          <p:cNvSpPr/>
          <p:nvPr/>
        </p:nvSpPr>
        <p:spPr bwMode="auto">
          <a:xfrm>
            <a:off x="6273395" y="3912788"/>
            <a:ext cx="5705880" cy="329184"/>
          </a:xfrm>
          <a:prstGeom prst="rect">
            <a:avLst/>
          </a:prstGeom>
          <a:solidFill>
            <a:schemeClr val="accent4"/>
          </a:solidFill>
          <a:ln w="6350">
            <a:solidFill>
              <a:schemeClr val="accent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b="1" dirty="0">
                <a:solidFill>
                  <a:srgbClr val="000000"/>
                </a:solidFill>
              </a:rPr>
              <a:t>Key Message for This Stage</a:t>
            </a:r>
          </a:p>
        </p:txBody>
      </p:sp>
    </p:spTree>
    <p:extLst>
      <p:ext uri="{BB962C8B-B14F-4D97-AF65-F5344CB8AC3E}">
        <p14:creationId xmlns:p14="http://schemas.microsoft.com/office/powerpoint/2010/main" val="2161802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Expand Stage – Deep Dive with your top Persona</a:t>
            </a:r>
          </a:p>
        </p:txBody>
      </p:sp>
      <p:sp>
        <p:nvSpPr>
          <p:cNvPr id="7" name="Rectangle 6"/>
          <p:cNvSpPr/>
          <p:nvPr/>
        </p:nvSpPr>
        <p:spPr bwMode="auto">
          <a:xfrm>
            <a:off x="6273395" y="1542597"/>
            <a:ext cx="5705880" cy="1839582"/>
          </a:xfrm>
          <a:prstGeom prst="rect">
            <a:avLst/>
          </a:prstGeom>
          <a:solidFill>
            <a:schemeClr val="bg1">
              <a:lumMod val="95000"/>
            </a:schemeClr>
          </a:solidFill>
          <a:ln w="6350">
            <a:solidFill>
              <a:schemeClr val="bg1">
                <a:lumMod val="9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32472" fontAlgn="base">
              <a:spcBef>
                <a:spcPts val="600"/>
              </a:spcBef>
              <a:spcAft>
                <a:spcPct val="0"/>
              </a:spcAft>
            </a:pPr>
            <a:r>
              <a:rPr lang="fi-FI" sz="1200" dirty="0">
                <a:solidFill>
                  <a:schemeClr val="tx1"/>
                </a:solidFill>
                <a:ea typeface="Segoe UI" pitchFamily="34" charset="0"/>
                <a:cs typeface="Segoe UI" pitchFamily="34" charset="0"/>
              </a:rPr>
              <a:t>Painpoint #1</a:t>
            </a:r>
          </a:p>
          <a:p>
            <a:pPr defTabSz="932472" fontAlgn="base">
              <a:spcBef>
                <a:spcPts val="600"/>
              </a:spcBef>
              <a:spcAft>
                <a:spcPct val="0"/>
              </a:spcAft>
            </a:pPr>
            <a:r>
              <a:rPr lang="fi-FI" sz="1200" dirty="0">
                <a:solidFill>
                  <a:schemeClr val="tx1"/>
                </a:solidFill>
                <a:ea typeface="Segoe UI" pitchFamily="34" charset="0"/>
                <a:cs typeface="Segoe UI" pitchFamily="34" charset="0"/>
              </a:rPr>
              <a:t>Painpoint #2</a:t>
            </a:r>
          </a:p>
          <a:p>
            <a:pPr defTabSz="932472" fontAlgn="base">
              <a:spcBef>
                <a:spcPts val="600"/>
              </a:spcBef>
              <a:spcAft>
                <a:spcPct val="0"/>
              </a:spcAft>
            </a:pPr>
            <a:r>
              <a:rPr lang="fi-FI" sz="1200" dirty="0">
                <a:solidFill>
                  <a:schemeClr val="tx1"/>
                </a:solidFill>
                <a:ea typeface="Segoe UI" pitchFamily="34" charset="0"/>
                <a:cs typeface="Segoe UI" pitchFamily="34" charset="0"/>
              </a:rPr>
              <a:t>Painpoint #3</a:t>
            </a:r>
          </a:p>
        </p:txBody>
      </p:sp>
      <p:sp>
        <p:nvSpPr>
          <p:cNvPr id="8" name="Rectangle 7"/>
          <p:cNvSpPr/>
          <p:nvPr/>
        </p:nvSpPr>
        <p:spPr bwMode="auto">
          <a:xfrm>
            <a:off x="458787" y="4244135"/>
            <a:ext cx="5705880" cy="1839582"/>
          </a:xfrm>
          <a:prstGeom prst="rect">
            <a:avLst/>
          </a:prstGeom>
          <a:solidFill>
            <a:schemeClr val="bg1">
              <a:lumMod val="95000"/>
            </a:schemeClr>
          </a:solidFill>
          <a:ln w="6350">
            <a:solidFill>
              <a:schemeClr val="bg1">
                <a:lumMod val="9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32472" fontAlgn="base">
              <a:spcBef>
                <a:spcPts val="600"/>
              </a:spcBef>
              <a:spcAft>
                <a:spcPct val="0"/>
              </a:spcAft>
            </a:pPr>
            <a:r>
              <a:rPr lang="fr-FR" sz="1200" dirty="0">
                <a:solidFill>
                  <a:schemeClr val="tx1"/>
                </a:solidFill>
                <a:ea typeface="Segoe UI" pitchFamily="34" charset="0"/>
                <a:cs typeface="Segoe UI" pitchFamily="34" charset="0"/>
              </a:rPr>
              <a:t>Touchpoint #1</a:t>
            </a:r>
          </a:p>
          <a:p>
            <a:pPr defTabSz="932472" fontAlgn="base">
              <a:spcBef>
                <a:spcPts val="600"/>
              </a:spcBef>
              <a:spcAft>
                <a:spcPct val="0"/>
              </a:spcAft>
            </a:pPr>
            <a:r>
              <a:rPr lang="fr-FR" sz="1200" dirty="0">
                <a:solidFill>
                  <a:schemeClr val="tx1"/>
                </a:solidFill>
                <a:ea typeface="Segoe UI" pitchFamily="34" charset="0"/>
                <a:cs typeface="Segoe UI" pitchFamily="34" charset="0"/>
              </a:rPr>
              <a:t>Touchpoint #2</a:t>
            </a:r>
          </a:p>
          <a:p>
            <a:pPr defTabSz="932472" fontAlgn="base">
              <a:spcBef>
                <a:spcPts val="600"/>
              </a:spcBef>
              <a:spcAft>
                <a:spcPct val="0"/>
              </a:spcAft>
            </a:pPr>
            <a:r>
              <a:rPr lang="fr-FR" sz="1200" dirty="0">
                <a:solidFill>
                  <a:schemeClr val="tx1"/>
                </a:solidFill>
                <a:ea typeface="Segoe UI" pitchFamily="34" charset="0"/>
                <a:cs typeface="Segoe UI" pitchFamily="34" charset="0"/>
              </a:rPr>
              <a:t>Touchpoint #3</a:t>
            </a:r>
          </a:p>
        </p:txBody>
      </p:sp>
      <p:sp>
        <p:nvSpPr>
          <p:cNvPr id="9" name="Rectangle 8"/>
          <p:cNvSpPr/>
          <p:nvPr/>
        </p:nvSpPr>
        <p:spPr bwMode="auto">
          <a:xfrm>
            <a:off x="6273395" y="4244136"/>
            <a:ext cx="5705880" cy="1839582"/>
          </a:xfrm>
          <a:prstGeom prst="rect">
            <a:avLst/>
          </a:prstGeom>
          <a:solidFill>
            <a:schemeClr val="bg1">
              <a:lumMod val="95000"/>
            </a:schemeClr>
          </a:solidFill>
          <a:ln w="6350">
            <a:solidFill>
              <a:schemeClr val="bg1">
                <a:lumMod val="9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32472" fontAlgn="base">
              <a:spcBef>
                <a:spcPts val="600"/>
              </a:spcBef>
              <a:spcAft>
                <a:spcPct val="0"/>
              </a:spcAft>
            </a:pPr>
            <a:r>
              <a:rPr lang="en-US" sz="1200" dirty="0">
                <a:solidFill>
                  <a:schemeClr val="tx1"/>
                </a:solidFill>
                <a:ea typeface="Segoe UI" pitchFamily="34" charset="0"/>
                <a:cs typeface="Segoe UI" pitchFamily="34" charset="0"/>
              </a:rPr>
              <a:t>Call to Action</a:t>
            </a:r>
          </a:p>
        </p:txBody>
      </p:sp>
      <p:sp>
        <p:nvSpPr>
          <p:cNvPr id="10" name="Rectangle 9"/>
          <p:cNvSpPr/>
          <p:nvPr/>
        </p:nvSpPr>
        <p:spPr bwMode="auto">
          <a:xfrm>
            <a:off x="458787" y="1542596"/>
            <a:ext cx="5705880" cy="1839582"/>
          </a:xfrm>
          <a:prstGeom prst="rect">
            <a:avLst/>
          </a:prstGeom>
          <a:solidFill>
            <a:schemeClr val="bg1">
              <a:lumMod val="95000"/>
            </a:schemeClr>
          </a:solidFill>
          <a:ln w="6350">
            <a:solidFill>
              <a:schemeClr val="bg1">
                <a:lumMod val="9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32472" fontAlgn="base">
              <a:spcBef>
                <a:spcPts val="600"/>
              </a:spcBef>
              <a:spcAft>
                <a:spcPct val="0"/>
              </a:spcAft>
            </a:pPr>
            <a:r>
              <a:rPr lang="en-US" sz="1200" dirty="0">
                <a:solidFill>
                  <a:schemeClr val="tx1"/>
                </a:solidFill>
                <a:ea typeface="Segoe UI" pitchFamily="34" charset="0"/>
                <a:cs typeface="Segoe UI" pitchFamily="34" charset="0"/>
              </a:rPr>
              <a:t>Want and Need #1</a:t>
            </a:r>
          </a:p>
          <a:p>
            <a:pPr defTabSz="932472" fontAlgn="base">
              <a:spcBef>
                <a:spcPts val="600"/>
              </a:spcBef>
              <a:spcAft>
                <a:spcPct val="0"/>
              </a:spcAft>
            </a:pPr>
            <a:r>
              <a:rPr lang="en-US" sz="1200" dirty="0">
                <a:solidFill>
                  <a:schemeClr val="tx1"/>
                </a:solidFill>
                <a:ea typeface="Segoe UI" pitchFamily="34" charset="0"/>
                <a:cs typeface="Segoe UI" pitchFamily="34" charset="0"/>
              </a:rPr>
              <a:t>Want and Need #2</a:t>
            </a:r>
          </a:p>
          <a:p>
            <a:pPr defTabSz="932472" fontAlgn="base">
              <a:spcBef>
                <a:spcPts val="600"/>
              </a:spcBef>
              <a:spcAft>
                <a:spcPct val="0"/>
              </a:spcAft>
            </a:pPr>
            <a:r>
              <a:rPr lang="en-US" sz="1200" dirty="0">
                <a:solidFill>
                  <a:schemeClr val="tx1"/>
                </a:solidFill>
                <a:ea typeface="Segoe UI" pitchFamily="34" charset="0"/>
                <a:cs typeface="Segoe UI" pitchFamily="34" charset="0"/>
              </a:rPr>
              <a:t>Want and Need #3</a:t>
            </a:r>
          </a:p>
        </p:txBody>
      </p:sp>
      <p:sp>
        <p:nvSpPr>
          <p:cNvPr id="11" name="Rectangle 10"/>
          <p:cNvSpPr/>
          <p:nvPr/>
        </p:nvSpPr>
        <p:spPr bwMode="auto">
          <a:xfrm>
            <a:off x="6273395" y="1542597"/>
            <a:ext cx="5705880" cy="2270964"/>
          </a:xfrm>
          <a:prstGeom prst="rect">
            <a:avLst/>
          </a:prstGeom>
          <a:no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883664" rIns="91440" bIns="45720" numCol="1" spcCol="0" rtlCol="0" fromWordArt="0" anchor="t" anchorCtr="0" forceAA="0" compatLnSpc="1">
            <a:prstTxWarp prst="textNoShape">
              <a:avLst/>
            </a:prstTxWarp>
            <a:noAutofit/>
          </a:bodyPr>
          <a:lstStyle/>
          <a:p>
            <a:pPr lvl="0" defTabSz="914400">
              <a:defRPr/>
            </a:pPr>
            <a:r>
              <a:rPr lang="en-US" sz="1100" dirty="0">
                <a:solidFill>
                  <a:schemeClr val="tx1"/>
                </a:solidFill>
              </a:rPr>
              <a:t>Ex: Slow sales process (cash register), Limited food choices, High Combo Prices</a:t>
            </a:r>
          </a:p>
        </p:txBody>
      </p:sp>
      <p:sp>
        <p:nvSpPr>
          <p:cNvPr id="12" name="Rectangle 11"/>
          <p:cNvSpPr/>
          <p:nvPr/>
        </p:nvSpPr>
        <p:spPr bwMode="auto">
          <a:xfrm>
            <a:off x="458787" y="1542597"/>
            <a:ext cx="5705880" cy="2270964"/>
          </a:xfrm>
          <a:prstGeom prst="rect">
            <a:avLst/>
          </a:prstGeom>
          <a:no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883664" rIns="91440" bIns="45720" numCol="1" spcCol="0" rtlCol="0" fromWordArt="0" anchor="t" anchorCtr="0" forceAA="0" compatLnSpc="1">
            <a:prstTxWarp prst="textNoShape">
              <a:avLst/>
            </a:prstTxWarp>
            <a:noAutofit/>
          </a:bodyPr>
          <a:lstStyle/>
          <a:p>
            <a:pPr lvl="0" defTabSz="914400">
              <a:defRPr/>
            </a:pPr>
            <a:r>
              <a:rPr lang="en-US" sz="1100" dirty="0">
                <a:solidFill>
                  <a:schemeClr val="tx1"/>
                </a:solidFill>
              </a:rPr>
              <a:t>Ex: Full coffee + food offerings, Healthy Food Menus, Price-sensitive Combo Offers</a:t>
            </a:r>
          </a:p>
        </p:txBody>
      </p:sp>
      <p:sp>
        <p:nvSpPr>
          <p:cNvPr id="13" name="Rectangle 12"/>
          <p:cNvSpPr/>
          <p:nvPr/>
        </p:nvSpPr>
        <p:spPr bwMode="auto">
          <a:xfrm>
            <a:off x="6273395" y="4244136"/>
            <a:ext cx="5705880" cy="2270964"/>
          </a:xfrm>
          <a:prstGeom prst="rect">
            <a:avLst/>
          </a:prstGeom>
          <a:no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883664" rIns="91440" bIns="45720" numCol="1" spcCol="0" rtlCol="0" fromWordArt="0" anchor="t" anchorCtr="0" forceAA="0" compatLnSpc="1">
            <a:prstTxWarp prst="textNoShape">
              <a:avLst/>
            </a:prstTxWarp>
            <a:noAutofit/>
          </a:bodyPr>
          <a:lstStyle/>
          <a:p>
            <a:pPr lvl="0" defTabSz="914400">
              <a:defRPr/>
            </a:pPr>
            <a:r>
              <a:rPr lang="en-US" sz="1100" dirty="0">
                <a:solidFill>
                  <a:schemeClr val="tx1"/>
                </a:solidFill>
              </a:rPr>
              <a:t>Ex: Better Together - Healthy organic combos, and CTA: Try our daily store specials</a:t>
            </a:r>
          </a:p>
        </p:txBody>
      </p:sp>
      <p:sp>
        <p:nvSpPr>
          <p:cNvPr id="14" name="Rectangle 13"/>
          <p:cNvSpPr/>
          <p:nvPr/>
        </p:nvSpPr>
        <p:spPr bwMode="auto">
          <a:xfrm>
            <a:off x="458787" y="4244136"/>
            <a:ext cx="5705880" cy="2270964"/>
          </a:xfrm>
          <a:prstGeom prst="rect">
            <a:avLst/>
          </a:prstGeom>
          <a:no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883664" rIns="91440" bIns="45720" numCol="1" spcCol="0" rtlCol="0" fromWordArt="0" anchor="t" anchorCtr="0" forceAA="0" compatLnSpc="1">
            <a:prstTxWarp prst="textNoShape">
              <a:avLst/>
            </a:prstTxWarp>
            <a:noAutofit/>
          </a:bodyPr>
          <a:lstStyle/>
          <a:p>
            <a:pPr lvl="0" defTabSz="914400">
              <a:defRPr/>
            </a:pPr>
            <a:r>
              <a:rPr lang="en-US" sz="1100" dirty="0">
                <a:solidFill>
                  <a:schemeClr val="tx1"/>
                </a:solidFill>
              </a:rPr>
              <a:t>Ex: Sales Specialist, Store Menus, Food Display</a:t>
            </a:r>
          </a:p>
        </p:txBody>
      </p:sp>
      <p:sp>
        <p:nvSpPr>
          <p:cNvPr id="15" name="Rectangle 14"/>
          <p:cNvSpPr/>
          <p:nvPr/>
        </p:nvSpPr>
        <p:spPr bwMode="auto">
          <a:xfrm>
            <a:off x="458787" y="1211249"/>
            <a:ext cx="5705880" cy="329184"/>
          </a:xfrm>
          <a:prstGeom prst="rect">
            <a:avLst/>
          </a:prstGeom>
          <a:solidFill>
            <a:schemeClr val="accent1"/>
          </a:solidFill>
          <a:ln w="63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b="1" dirty="0">
                <a:solidFill>
                  <a:schemeClr val="bg1"/>
                </a:solidFill>
                <a:ea typeface="Segoe UI" pitchFamily="34" charset="0"/>
                <a:cs typeface="Segoe UI" pitchFamily="34" charset="0"/>
              </a:rPr>
              <a:t>Top Wants and Needs In Expand stage</a:t>
            </a:r>
          </a:p>
        </p:txBody>
      </p:sp>
      <p:sp>
        <p:nvSpPr>
          <p:cNvPr id="16" name="Rectangle 15"/>
          <p:cNvSpPr/>
          <p:nvPr/>
        </p:nvSpPr>
        <p:spPr bwMode="auto">
          <a:xfrm>
            <a:off x="6273395" y="1211249"/>
            <a:ext cx="5705880" cy="329184"/>
          </a:xfrm>
          <a:prstGeom prst="rect">
            <a:avLst/>
          </a:prstGeom>
          <a:solidFill>
            <a:schemeClr val="accent2"/>
          </a:solidFill>
          <a:ln w="635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b="1" dirty="0">
                <a:solidFill>
                  <a:schemeClr val="bg1"/>
                </a:solidFill>
              </a:rPr>
              <a:t>Top Painpoints in This Stage</a:t>
            </a:r>
          </a:p>
        </p:txBody>
      </p:sp>
      <p:sp>
        <p:nvSpPr>
          <p:cNvPr id="17" name="Rectangle 16"/>
          <p:cNvSpPr/>
          <p:nvPr/>
        </p:nvSpPr>
        <p:spPr bwMode="auto">
          <a:xfrm>
            <a:off x="458787" y="3912788"/>
            <a:ext cx="5705880" cy="329184"/>
          </a:xfrm>
          <a:prstGeom prst="rect">
            <a:avLst/>
          </a:prstGeom>
          <a:solidFill>
            <a:schemeClr val="accent3"/>
          </a:solidFill>
          <a:ln w="635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b="1" dirty="0">
                <a:solidFill>
                  <a:schemeClr val="bg1"/>
                </a:solidFill>
                <a:ea typeface="Segoe UI" pitchFamily="34" charset="0"/>
                <a:cs typeface="Segoe UI" pitchFamily="34" charset="0"/>
              </a:rPr>
              <a:t>Top Touchpoints in Expand Stage</a:t>
            </a:r>
          </a:p>
        </p:txBody>
      </p:sp>
      <p:sp>
        <p:nvSpPr>
          <p:cNvPr id="18" name="Rectangle 17"/>
          <p:cNvSpPr/>
          <p:nvPr/>
        </p:nvSpPr>
        <p:spPr bwMode="auto">
          <a:xfrm>
            <a:off x="6273395" y="3912788"/>
            <a:ext cx="5705880" cy="329184"/>
          </a:xfrm>
          <a:prstGeom prst="rect">
            <a:avLst/>
          </a:prstGeom>
          <a:solidFill>
            <a:schemeClr val="accent4"/>
          </a:solidFill>
          <a:ln w="6350">
            <a:solidFill>
              <a:schemeClr val="accent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b="1" dirty="0">
                <a:solidFill>
                  <a:srgbClr val="000000"/>
                </a:solidFill>
              </a:rPr>
              <a:t>Key Message for This Stage</a:t>
            </a:r>
          </a:p>
        </p:txBody>
      </p:sp>
    </p:spTree>
    <p:extLst>
      <p:ext uri="{BB962C8B-B14F-4D97-AF65-F5344CB8AC3E}">
        <p14:creationId xmlns:p14="http://schemas.microsoft.com/office/powerpoint/2010/main" val="203673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Renew Stage – Deep Dive with your top Persona</a:t>
            </a:r>
          </a:p>
        </p:txBody>
      </p:sp>
      <p:sp>
        <p:nvSpPr>
          <p:cNvPr id="5" name="Rectangle 4"/>
          <p:cNvSpPr/>
          <p:nvPr/>
        </p:nvSpPr>
        <p:spPr bwMode="auto">
          <a:xfrm>
            <a:off x="6273395" y="1542597"/>
            <a:ext cx="5705880" cy="1839582"/>
          </a:xfrm>
          <a:prstGeom prst="rect">
            <a:avLst/>
          </a:prstGeom>
          <a:solidFill>
            <a:schemeClr val="bg1">
              <a:lumMod val="95000"/>
            </a:schemeClr>
          </a:solidFill>
          <a:ln w="6350">
            <a:solidFill>
              <a:schemeClr val="bg1">
                <a:lumMod val="9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32472" fontAlgn="base">
              <a:spcBef>
                <a:spcPts val="600"/>
              </a:spcBef>
              <a:spcAft>
                <a:spcPct val="0"/>
              </a:spcAft>
            </a:pPr>
            <a:r>
              <a:rPr lang="fi-FI" sz="1200" dirty="0">
                <a:solidFill>
                  <a:schemeClr val="tx1"/>
                </a:solidFill>
                <a:ea typeface="Segoe UI" pitchFamily="34" charset="0"/>
                <a:cs typeface="Segoe UI" pitchFamily="34" charset="0"/>
              </a:rPr>
              <a:t>Painpoint #1</a:t>
            </a:r>
          </a:p>
          <a:p>
            <a:pPr defTabSz="932472" fontAlgn="base">
              <a:spcBef>
                <a:spcPts val="600"/>
              </a:spcBef>
              <a:spcAft>
                <a:spcPct val="0"/>
              </a:spcAft>
            </a:pPr>
            <a:r>
              <a:rPr lang="fi-FI" sz="1200" dirty="0">
                <a:solidFill>
                  <a:schemeClr val="tx1"/>
                </a:solidFill>
                <a:ea typeface="Segoe UI" pitchFamily="34" charset="0"/>
                <a:cs typeface="Segoe UI" pitchFamily="34" charset="0"/>
              </a:rPr>
              <a:t>Painpoint #2</a:t>
            </a:r>
          </a:p>
          <a:p>
            <a:pPr defTabSz="932472" fontAlgn="base">
              <a:spcBef>
                <a:spcPts val="600"/>
              </a:spcBef>
              <a:spcAft>
                <a:spcPct val="0"/>
              </a:spcAft>
            </a:pPr>
            <a:r>
              <a:rPr lang="fi-FI" sz="1200" dirty="0">
                <a:solidFill>
                  <a:schemeClr val="tx1"/>
                </a:solidFill>
                <a:ea typeface="Segoe UI" pitchFamily="34" charset="0"/>
                <a:cs typeface="Segoe UI" pitchFamily="34" charset="0"/>
              </a:rPr>
              <a:t>Painpoint #3</a:t>
            </a:r>
          </a:p>
        </p:txBody>
      </p:sp>
      <p:sp>
        <p:nvSpPr>
          <p:cNvPr id="6" name="Rectangle 5"/>
          <p:cNvSpPr/>
          <p:nvPr/>
        </p:nvSpPr>
        <p:spPr bwMode="auto">
          <a:xfrm>
            <a:off x="458787" y="4244135"/>
            <a:ext cx="5705880" cy="1839582"/>
          </a:xfrm>
          <a:prstGeom prst="rect">
            <a:avLst/>
          </a:prstGeom>
          <a:solidFill>
            <a:schemeClr val="bg1">
              <a:lumMod val="95000"/>
            </a:schemeClr>
          </a:solidFill>
          <a:ln w="6350">
            <a:solidFill>
              <a:schemeClr val="bg1">
                <a:lumMod val="9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32472" fontAlgn="base">
              <a:spcBef>
                <a:spcPts val="600"/>
              </a:spcBef>
              <a:spcAft>
                <a:spcPct val="0"/>
              </a:spcAft>
            </a:pPr>
            <a:r>
              <a:rPr lang="fr-FR" sz="1200" dirty="0">
                <a:solidFill>
                  <a:schemeClr val="tx1"/>
                </a:solidFill>
                <a:ea typeface="Segoe UI" pitchFamily="34" charset="0"/>
                <a:cs typeface="Segoe UI" pitchFamily="34" charset="0"/>
              </a:rPr>
              <a:t>Touchpoint #1</a:t>
            </a:r>
          </a:p>
          <a:p>
            <a:pPr defTabSz="932472" fontAlgn="base">
              <a:spcBef>
                <a:spcPts val="600"/>
              </a:spcBef>
              <a:spcAft>
                <a:spcPct val="0"/>
              </a:spcAft>
            </a:pPr>
            <a:r>
              <a:rPr lang="fr-FR" sz="1200" dirty="0">
                <a:solidFill>
                  <a:schemeClr val="tx1"/>
                </a:solidFill>
                <a:ea typeface="Segoe UI" pitchFamily="34" charset="0"/>
                <a:cs typeface="Segoe UI" pitchFamily="34" charset="0"/>
              </a:rPr>
              <a:t>Touchpoint #2</a:t>
            </a:r>
          </a:p>
          <a:p>
            <a:pPr defTabSz="932472" fontAlgn="base">
              <a:spcBef>
                <a:spcPts val="600"/>
              </a:spcBef>
              <a:spcAft>
                <a:spcPct val="0"/>
              </a:spcAft>
            </a:pPr>
            <a:r>
              <a:rPr lang="fr-FR" sz="1200" dirty="0">
                <a:solidFill>
                  <a:schemeClr val="tx1"/>
                </a:solidFill>
                <a:ea typeface="Segoe UI" pitchFamily="34" charset="0"/>
                <a:cs typeface="Segoe UI" pitchFamily="34" charset="0"/>
              </a:rPr>
              <a:t>Touchpoint #3</a:t>
            </a:r>
          </a:p>
        </p:txBody>
      </p:sp>
      <p:sp>
        <p:nvSpPr>
          <p:cNvPr id="7" name="Rectangle 6"/>
          <p:cNvSpPr/>
          <p:nvPr/>
        </p:nvSpPr>
        <p:spPr bwMode="auto">
          <a:xfrm>
            <a:off x="6273395" y="4244136"/>
            <a:ext cx="5705880" cy="1839582"/>
          </a:xfrm>
          <a:prstGeom prst="rect">
            <a:avLst/>
          </a:prstGeom>
          <a:solidFill>
            <a:schemeClr val="bg1">
              <a:lumMod val="95000"/>
            </a:schemeClr>
          </a:solidFill>
          <a:ln w="6350">
            <a:solidFill>
              <a:schemeClr val="bg1">
                <a:lumMod val="9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32472" fontAlgn="base">
              <a:spcBef>
                <a:spcPts val="600"/>
              </a:spcBef>
              <a:spcAft>
                <a:spcPct val="0"/>
              </a:spcAft>
            </a:pPr>
            <a:r>
              <a:rPr lang="en-US" sz="1200" dirty="0">
                <a:solidFill>
                  <a:schemeClr val="tx1"/>
                </a:solidFill>
                <a:ea typeface="Segoe UI" pitchFamily="34" charset="0"/>
                <a:cs typeface="Segoe UI" pitchFamily="34" charset="0"/>
              </a:rPr>
              <a:t>Call to Action</a:t>
            </a:r>
          </a:p>
        </p:txBody>
      </p:sp>
      <p:sp>
        <p:nvSpPr>
          <p:cNvPr id="8" name="Rectangle 7"/>
          <p:cNvSpPr/>
          <p:nvPr/>
        </p:nvSpPr>
        <p:spPr bwMode="auto">
          <a:xfrm>
            <a:off x="458787" y="1542596"/>
            <a:ext cx="5705880" cy="1839582"/>
          </a:xfrm>
          <a:prstGeom prst="rect">
            <a:avLst/>
          </a:prstGeom>
          <a:solidFill>
            <a:schemeClr val="bg1">
              <a:lumMod val="95000"/>
            </a:schemeClr>
          </a:solidFill>
          <a:ln w="6350">
            <a:solidFill>
              <a:schemeClr val="bg1">
                <a:lumMod val="9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32472" fontAlgn="base">
              <a:spcBef>
                <a:spcPts val="600"/>
              </a:spcBef>
              <a:spcAft>
                <a:spcPct val="0"/>
              </a:spcAft>
            </a:pPr>
            <a:r>
              <a:rPr lang="en-US" sz="1200" dirty="0">
                <a:solidFill>
                  <a:schemeClr val="tx1"/>
                </a:solidFill>
                <a:ea typeface="Segoe UI" pitchFamily="34" charset="0"/>
                <a:cs typeface="Segoe UI" pitchFamily="34" charset="0"/>
              </a:rPr>
              <a:t>Want and Need #1</a:t>
            </a:r>
          </a:p>
          <a:p>
            <a:pPr defTabSz="932472" fontAlgn="base">
              <a:spcBef>
                <a:spcPts val="600"/>
              </a:spcBef>
              <a:spcAft>
                <a:spcPct val="0"/>
              </a:spcAft>
            </a:pPr>
            <a:r>
              <a:rPr lang="en-US" sz="1200" dirty="0">
                <a:solidFill>
                  <a:schemeClr val="tx1"/>
                </a:solidFill>
                <a:ea typeface="Segoe UI" pitchFamily="34" charset="0"/>
                <a:cs typeface="Segoe UI" pitchFamily="34" charset="0"/>
              </a:rPr>
              <a:t>Want and Need #2</a:t>
            </a:r>
          </a:p>
          <a:p>
            <a:pPr defTabSz="932472" fontAlgn="base">
              <a:spcBef>
                <a:spcPts val="600"/>
              </a:spcBef>
              <a:spcAft>
                <a:spcPct val="0"/>
              </a:spcAft>
            </a:pPr>
            <a:r>
              <a:rPr lang="en-US" sz="1200" dirty="0">
                <a:solidFill>
                  <a:schemeClr val="tx1"/>
                </a:solidFill>
                <a:ea typeface="Segoe UI" pitchFamily="34" charset="0"/>
                <a:cs typeface="Segoe UI" pitchFamily="34" charset="0"/>
              </a:rPr>
              <a:t>Want and Need #3</a:t>
            </a:r>
          </a:p>
        </p:txBody>
      </p:sp>
      <p:sp>
        <p:nvSpPr>
          <p:cNvPr id="9" name="Rectangle 8"/>
          <p:cNvSpPr/>
          <p:nvPr/>
        </p:nvSpPr>
        <p:spPr bwMode="auto">
          <a:xfrm>
            <a:off x="6273395" y="1542597"/>
            <a:ext cx="5705880" cy="2270964"/>
          </a:xfrm>
          <a:prstGeom prst="rect">
            <a:avLst/>
          </a:prstGeom>
          <a:no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883664" rIns="91440" bIns="45720" numCol="1" spcCol="0" rtlCol="0" fromWordArt="0" anchor="t" anchorCtr="0" forceAA="0" compatLnSpc="1">
            <a:prstTxWarp prst="textNoShape">
              <a:avLst/>
            </a:prstTxWarp>
            <a:noAutofit/>
          </a:bodyPr>
          <a:lstStyle/>
          <a:p>
            <a:pPr lvl="0" defTabSz="914400">
              <a:defRPr/>
            </a:pPr>
            <a:r>
              <a:rPr lang="en-US" sz="1100" dirty="0">
                <a:solidFill>
                  <a:schemeClr val="tx1"/>
                </a:solidFill>
              </a:rPr>
              <a:t>Ex: Loyalty Program, Clunky App, Confusing offers</a:t>
            </a:r>
          </a:p>
        </p:txBody>
      </p:sp>
      <p:sp>
        <p:nvSpPr>
          <p:cNvPr id="10" name="Rectangle 9"/>
          <p:cNvSpPr/>
          <p:nvPr/>
        </p:nvSpPr>
        <p:spPr bwMode="auto">
          <a:xfrm>
            <a:off x="458787" y="1542597"/>
            <a:ext cx="5705880" cy="2270964"/>
          </a:xfrm>
          <a:prstGeom prst="rect">
            <a:avLst/>
          </a:prstGeom>
          <a:no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883664" rIns="91440" bIns="45720" numCol="1" spcCol="0" rtlCol="0" fromWordArt="0" anchor="t" anchorCtr="0" forceAA="0" compatLnSpc="1">
            <a:prstTxWarp prst="textNoShape">
              <a:avLst/>
            </a:prstTxWarp>
            <a:noAutofit/>
          </a:bodyPr>
          <a:lstStyle/>
          <a:p>
            <a:pPr lvl="0" defTabSz="914400">
              <a:defRPr/>
            </a:pPr>
            <a:r>
              <a:rPr lang="en-US" sz="1100" dirty="0">
                <a:solidFill>
                  <a:schemeClr val="tx1"/>
                </a:solidFill>
              </a:rPr>
              <a:t>Ex: Great Loyalty Program, Group discount coupons, Free specialty drinks (test)</a:t>
            </a:r>
          </a:p>
        </p:txBody>
      </p:sp>
      <p:sp>
        <p:nvSpPr>
          <p:cNvPr id="11" name="Rectangle 10"/>
          <p:cNvSpPr/>
          <p:nvPr/>
        </p:nvSpPr>
        <p:spPr bwMode="auto">
          <a:xfrm>
            <a:off x="6273395" y="4244136"/>
            <a:ext cx="5705880" cy="2270964"/>
          </a:xfrm>
          <a:prstGeom prst="rect">
            <a:avLst/>
          </a:prstGeom>
          <a:no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883664" rIns="91440" bIns="45720" numCol="1" spcCol="0" rtlCol="0" fromWordArt="0" anchor="t" anchorCtr="0" forceAA="0" compatLnSpc="1">
            <a:prstTxWarp prst="textNoShape">
              <a:avLst/>
            </a:prstTxWarp>
            <a:noAutofit/>
          </a:bodyPr>
          <a:lstStyle/>
          <a:p>
            <a:pPr lvl="0" defTabSz="914400">
              <a:defRPr/>
            </a:pPr>
            <a:r>
              <a:rPr lang="en-US" sz="1100" dirty="0">
                <a:solidFill>
                  <a:schemeClr val="tx1"/>
                </a:solidFill>
              </a:rPr>
              <a:t>Ex: Free offers to repeat customers, and CTA: Download our loyalty app</a:t>
            </a:r>
          </a:p>
        </p:txBody>
      </p:sp>
      <p:sp>
        <p:nvSpPr>
          <p:cNvPr id="12" name="Rectangle 11"/>
          <p:cNvSpPr/>
          <p:nvPr/>
        </p:nvSpPr>
        <p:spPr bwMode="auto">
          <a:xfrm>
            <a:off x="458787" y="4244136"/>
            <a:ext cx="5705880" cy="2270964"/>
          </a:xfrm>
          <a:prstGeom prst="rect">
            <a:avLst/>
          </a:prstGeom>
          <a:no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883664" rIns="91440" bIns="45720" numCol="1" spcCol="0" rtlCol="0" fromWordArt="0" anchor="t" anchorCtr="0" forceAA="0" compatLnSpc="1">
            <a:prstTxWarp prst="textNoShape">
              <a:avLst/>
            </a:prstTxWarp>
            <a:noAutofit/>
          </a:bodyPr>
          <a:lstStyle/>
          <a:p>
            <a:pPr lvl="0" defTabSz="914400">
              <a:defRPr/>
            </a:pPr>
            <a:r>
              <a:rPr lang="fr-FR" sz="1100" dirty="0">
                <a:solidFill>
                  <a:schemeClr val="tx1"/>
                </a:solidFill>
              </a:rPr>
              <a:t>Ex: Phone App, Online coupons, PR &amp; Social Media</a:t>
            </a:r>
          </a:p>
        </p:txBody>
      </p:sp>
      <p:sp>
        <p:nvSpPr>
          <p:cNvPr id="13" name="Rectangle 12"/>
          <p:cNvSpPr/>
          <p:nvPr/>
        </p:nvSpPr>
        <p:spPr bwMode="auto">
          <a:xfrm>
            <a:off x="458787" y="1211249"/>
            <a:ext cx="5705880" cy="329184"/>
          </a:xfrm>
          <a:prstGeom prst="rect">
            <a:avLst/>
          </a:prstGeom>
          <a:solidFill>
            <a:schemeClr val="accent1"/>
          </a:solidFill>
          <a:ln w="63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b="1" dirty="0">
                <a:solidFill>
                  <a:schemeClr val="bg1"/>
                </a:solidFill>
                <a:ea typeface="Segoe UI" pitchFamily="34" charset="0"/>
                <a:cs typeface="Segoe UI" pitchFamily="34" charset="0"/>
              </a:rPr>
              <a:t>Top Wants and Needs In Renew stage</a:t>
            </a:r>
          </a:p>
        </p:txBody>
      </p:sp>
      <p:sp>
        <p:nvSpPr>
          <p:cNvPr id="14" name="Rectangle 13"/>
          <p:cNvSpPr/>
          <p:nvPr/>
        </p:nvSpPr>
        <p:spPr bwMode="auto">
          <a:xfrm>
            <a:off x="6273395" y="1211249"/>
            <a:ext cx="5705880" cy="329184"/>
          </a:xfrm>
          <a:prstGeom prst="rect">
            <a:avLst/>
          </a:prstGeom>
          <a:solidFill>
            <a:schemeClr val="accent2"/>
          </a:solidFill>
          <a:ln w="635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b="1" dirty="0">
                <a:solidFill>
                  <a:schemeClr val="bg1"/>
                </a:solidFill>
              </a:rPr>
              <a:t>Top Painpoints in This Stage</a:t>
            </a:r>
          </a:p>
        </p:txBody>
      </p:sp>
      <p:sp>
        <p:nvSpPr>
          <p:cNvPr id="15" name="Rectangle 14"/>
          <p:cNvSpPr/>
          <p:nvPr/>
        </p:nvSpPr>
        <p:spPr bwMode="auto">
          <a:xfrm>
            <a:off x="458787" y="3912788"/>
            <a:ext cx="5705880" cy="329184"/>
          </a:xfrm>
          <a:prstGeom prst="rect">
            <a:avLst/>
          </a:prstGeom>
          <a:solidFill>
            <a:schemeClr val="accent3"/>
          </a:solidFill>
          <a:ln w="635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b="1" dirty="0">
                <a:solidFill>
                  <a:schemeClr val="bg1"/>
                </a:solidFill>
                <a:ea typeface="Segoe UI" pitchFamily="34" charset="0"/>
                <a:cs typeface="Segoe UI" pitchFamily="34" charset="0"/>
              </a:rPr>
              <a:t>Top Touchpoints in Renew Stage</a:t>
            </a:r>
          </a:p>
        </p:txBody>
      </p:sp>
      <p:sp>
        <p:nvSpPr>
          <p:cNvPr id="16" name="Rectangle 15"/>
          <p:cNvSpPr/>
          <p:nvPr/>
        </p:nvSpPr>
        <p:spPr bwMode="auto">
          <a:xfrm>
            <a:off x="6273395" y="3912788"/>
            <a:ext cx="5705880" cy="329184"/>
          </a:xfrm>
          <a:prstGeom prst="rect">
            <a:avLst/>
          </a:prstGeom>
          <a:solidFill>
            <a:schemeClr val="accent4"/>
          </a:solidFill>
          <a:ln w="6350">
            <a:solidFill>
              <a:schemeClr val="accent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b="1" dirty="0">
                <a:solidFill>
                  <a:srgbClr val="000000"/>
                </a:solidFill>
              </a:rPr>
              <a:t>Key Message for This Stage</a:t>
            </a:r>
          </a:p>
        </p:txBody>
      </p:sp>
    </p:spTree>
    <p:extLst>
      <p:ext uri="{BB962C8B-B14F-4D97-AF65-F5344CB8AC3E}">
        <p14:creationId xmlns:p14="http://schemas.microsoft.com/office/powerpoint/2010/main" val="3113090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Advocacy Stage – Deep Dive with your top Persona</a:t>
            </a:r>
          </a:p>
        </p:txBody>
      </p:sp>
      <p:sp>
        <p:nvSpPr>
          <p:cNvPr id="5" name="Rectangle 4"/>
          <p:cNvSpPr/>
          <p:nvPr/>
        </p:nvSpPr>
        <p:spPr bwMode="auto">
          <a:xfrm>
            <a:off x="6273395" y="1542597"/>
            <a:ext cx="5705880" cy="1839582"/>
          </a:xfrm>
          <a:prstGeom prst="rect">
            <a:avLst/>
          </a:prstGeom>
          <a:solidFill>
            <a:schemeClr val="bg1">
              <a:lumMod val="95000"/>
            </a:schemeClr>
          </a:solidFill>
          <a:ln w="6350">
            <a:solidFill>
              <a:schemeClr val="bg1">
                <a:lumMod val="9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32472" fontAlgn="base">
              <a:spcBef>
                <a:spcPts val="600"/>
              </a:spcBef>
              <a:spcAft>
                <a:spcPct val="0"/>
              </a:spcAft>
            </a:pPr>
            <a:r>
              <a:rPr lang="fi-FI" sz="1200" dirty="0">
                <a:solidFill>
                  <a:schemeClr val="tx1"/>
                </a:solidFill>
                <a:ea typeface="Segoe UI" pitchFamily="34" charset="0"/>
                <a:cs typeface="Segoe UI" pitchFamily="34" charset="0"/>
              </a:rPr>
              <a:t>Painpoint #1</a:t>
            </a:r>
          </a:p>
          <a:p>
            <a:pPr defTabSz="932472" fontAlgn="base">
              <a:spcBef>
                <a:spcPts val="600"/>
              </a:spcBef>
              <a:spcAft>
                <a:spcPct val="0"/>
              </a:spcAft>
            </a:pPr>
            <a:r>
              <a:rPr lang="fi-FI" sz="1200" dirty="0">
                <a:solidFill>
                  <a:schemeClr val="tx1"/>
                </a:solidFill>
                <a:ea typeface="Segoe UI" pitchFamily="34" charset="0"/>
                <a:cs typeface="Segoe UI" pitchFamily="34" charset="0"/>
              </a:rPr>
              <a:t>Painpoint #2</a:t>
            </a:r>
          </a:p>
          <a:p>
            <a:pPr defTabSz="932472" fontAlgn="base">
              <a:spcBef>
                <a:spcPts val="600"/>
              </a:spcBef>
              <a:spcAft>
                <a:spcPct val="0"/>
              </a:spcAft>
            </a:pPr>
            <a:r>
              <a:rPr lang="fi-FI" sz="1200" dirty="0">
                <a:solidFill>
                  <a:schemeClr val="tx1"/>
                </a:solidFill>
                <a:ea typeface="Segoe UI" pitchFamily="34" charset="0"/>
                <a:cs typeface="Segoe UI" pitchFamily="34" charset="0"/>
              </a:rPr>
              <a:t>Painpoint #3</a:t>
            </a:r>
          </a:p>
        </p:txBody>
      </p:sp>
      <p:sp>
        <p:nvSpPr>
          <p:cNvPr id="6" name="Rectangle 5"/>
          <p:cNvSpPr/>
          <p:nvPr/>
        </p:nvSpPr>
        <p:spPr bwMode="auto">
          <a:xfrm>
            <a:off x="458787" y="4244135"/>
            <a:ext cx="5705880" cy="1839582"/>
          </a:xfrm>
          <a:prstGeom prst="rect">
            <a:avLst/>
          </a:prstGeom>
          <a:solidFill>
            <a:schemeClr val="bg1">
              <a:lumMod val="95000"/>
            </a:schemeClr>
          </a:solidFill>
          <a:ln w="6350">
            <a:solidFill>
              <a:schemeClr val="bg1">
                <a:lumMod val="9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32472" fontAlgn="base">
              <a:spcBef>
                <a:spcPts val="600"/>
              </a:spcBef>
              <a:spcAft>
                <a:spcPct val="0"/>
              </a:spcAft>
            </a:pPr>
            <a:r>
              <a:rPr lang="fr-FR" sz="1200" dirty="0">
                <a:solidFill>
                  <a:schemeClr val="tx1"/>
                </a:solidFill>
                <a:ea typeface="Segoe UI" pitchFamily="34" charset="0"/>
                <a:cs typeface="Segoe UI" pitchFamily="34" charset="0"/>
              </a:rPr>
              <a:t>Touchpoint #1</a:t>
            </a:r>
          </a:p>
          <a:p>
            <a:pPr defTabSz="932472" fontAlgn="base">
              <a:spcBef>
                <a:spcPts val="600"/>
              </a:spcBef>
              <a:spcAft>
                <a:spcPct val="0"/>
              </a:spcAft>
            </a:pPr>
            <a:r>
              <a:rPr lang="fr-FR" sz="1200" dirty="0">
                <a:solidFill>
                  <a:schemeClr val="tx1"/>
                </a:solidFill>
                <a:ea typeface="Segoe UI" pitchFamily="34" charset="0"/>
                <a:cs typeface="Segoe UI" pitchFamily="34" charset="0"/>
              </a:rPr>
              <a:t>Touchpoint #2</a:t>
            </a:r>
          </a:p>
          <a:p>
            <a:pPr defTabSz="932472" fontAlgn="base">
              <a:spcBef>
                <a:spcPts val="600"/>
              </a:spcBef>
              <a:spcAft>
                <a:spcPct val="0"/>
              </a:spcAft>
            </a:pPr>
            <a:r>
              <a:rPr lang="fr-FR" sz="1200" dirty="0">
                <a:solidFill>
                  <a:schemeClr val="tx1"/>
                </a:solidFill>
                <a:ea typeface="Segoe UI" pitchFamily="34" charset="0"/>
                <a:cs typeface="Segoe UI" pitchFamily="34" charset="0"/>
              </a:rPr>
              <a:t>Touchpoint #3</a:t>
            </a:r>
          </a:p>
        </p:txBody>
      </p:sp>
      <p:sp>
        <p:nvSpPr>
          <p:cNvPr id="7" name="Rectangle 6"/>
          <p:cNvSpPr/>
          <p:nvPr/>
        </p:nvSpPr>
        <p:spPr bwMode="auto">
          <a:xfrm>
            <a:off x="6273395" y="4244136"/>
            <a:ext cx="5705880" cy="1839582"/>
          </a:xfrm>
          <a:prstGeom prst="rect">
            <a:avLst/>
          </a:prstGeom>
          <a:solidFill>
            <a:schemeClr val="bg1">
              <a:lumMod val="95000"/>
            </a:schemeClr>
          </a:solidFill>
          <a:ln w="6350">
            <a:solidFill>
              <a:schemeClr val="bg1">
                <a:lumMod val="9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32472" fontAlgn="base">
              <a:spcBef>
                <a:spcPts val="600"/>
              </a:spcBef>
              <a:spcAft>
                <a:spcPct val="0"/>
              </a:spcAft>
            </a:pPr>
            <a:r>
              <a:rPr lang="en-US" sz="1200" dirty="0">
                <a:solidFill>
                  <a:schemeClr val="tx1"/>
                </a:solidFill>
                <a:ea typeface="Segoe UI" pitchFamily="34" charset="0"/>
                <a:cs typeface="Segoe UI" pitchFamily="34" charset="0"/>
              </a:rPr>
              <a:t>Call to Action</a:t>
            </a:r>
          </a:p>
        </p:txBody>
      </p:sp>
      <p:sp>
        <p:nvSpPr>
          <p:cNvPr id="8" name="Rectangle 7"/>
          <p:cNvSpPr/>
          <p:nvPr/>
        </p:nvSpPr>
        <p:spPr bwMode="auto">
          <a:xfrm>
            <a:off x="458787" y="1542596"/>
            <a:ext cx="5705880" cy="1839582"/>
          </a:xfrm>
          <a:prstGeom prst="rect">
            <a:avLst/>
          </a:prstGeom>
          <a:solidFill>
            <a:schemeClr val="bg1">
              <a:lumMod val="95000"/>
            </a:schemeClr>
          </a:solidFill>
          <a:ln w="6350">
            <a:solidFill>
              <a:schemeClr val="bg1">
                <a:lumMod val="9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32472" fontAlgn="base">
              <a:spcBef>
                <a:spcPts val="600"/>
              </a:spcBef>
              <a:spcAft>
                <a:spcPct val="0"/>
              </a:spcAft>
            </a:pPr>
            <a:r>
              <a:rPr lang="en-US" sz="1200" dirty="0">
                <a:solidFill>
                  <a:schemeClr val="tx1"/>
                </a:solidFill>
                <a:ea typeface="Segoe UI" pitchFamily="34" charset="0"/>
                <a:cs typeface="Segoe UI" pitchFamily="34" charset="0"/>
              </a:rPr>
              <a:t>Want and Need #1</a:t>
            </a:r>
          </a:p>
          <a:p>
            <a:pPr defTabSz="932472" fontAlgn="base">
              <a:spcBef>
                <a:spcPts val="600"/>
              </a:spcBef>
              <a:spcAft>
                <a:spcPct val="0"/>
              </a:spcAft>
            </a:pPr>
            <a:r>
              <a:rPr lang="en-US" sz="1200" dirty="0">
                <a:solidFill>
                  <a:schemeClr val="tx1"/>
                </a:solidFill>
                <a:ea typeface="Segoe UI" pitchFamily="34" charset="0"/>
                <a:cs typeface="Segoe UI" pitchFamily="34" charset="0"/>
              </a:rPr>
              <a:t>Want and Need #2</a:t>
            </a:r>
          </a:p>
          <a:p>
            <a:pPr defTabSz="932472" fontAlgn="base">
              <a:spcBef>
                <a:spcPts val="600"/>
              </a:spcBef>
              <a:spcAft>
                <a:spcPct val="0"/>
              </a:spcAft>
            </a:pPr>
            <a:r>
              <a:rPr lang="en-US" sz="1200" dirty="0">
                <a:solidFill>
                  <a:schemeClr val="tx1"/>
                </a:solidFill>
                <a:ea typeface="Segoe UI" pitchFamily="34" charset="0"/>
                <a:cs typeface="Segoe UI" pitchFamily="34" charset="0"/>
              </a:rPr>
              <a:t>Want and Need #3</a:t>
            </a:r>
          </a:p>
        </p:txBody>
      </p:sp>
      <p:sp>
        <p:nvSpPr>
          <p:cNvPr id="9" name="Rectangle 8"/>
          <p:cNvSpPr/>
          <p:nvPr/>
        </p:nvSpPr>
        <p:spPr bwMode="auto">
          <a:xfrm>
            <a:off x="6273395" y="1542597"/>
            <a:ext cx="5705880" cy="2270964"/>
          </a:xfrm>
          <a:prstGeom prst="rect">
            <a:avLst/>
          </a:prstGeom>
          <a:no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883664" rIns="91440" bIns="45720" numCol="1" spcCol="0" rtlCol="0" fromWordArt="0" anchor="t" anchorCtr="0" forceAA="0" compatLnSpc="1">
            <a:prstTxWarp prst="textNoShape">
              <a:avLst/>
            </a:prstTxWarp>
            <a:noAutofit/>
          </a:bodyPr>
          <a:lstStyle/>
          <a:p>
            <a:pPr lvl="0" defTabSz="914400">
              <a:defRPr/>
            </a:pPr>
            <a:r>
              <a:rPr lang="en-US" sz="1100" dirty="0">
                <a:solidFill>
                  <a:schemeClr val="tx1"/>
                </a:solidFill>
              </a:rPr>
              <a:t>Ex: : Few discounts to buy, complicated purchase outside of store, Limited number of referrals </a:t>
            </a:r>
          </a:p>
        </p:txBody>
      </p:sp>
      <p:sp>
        <p:nvSpPr>
          <p:cNvPr id="10" name="Rectangle 9"/>
          <p:cNvSpPr/>
          <p:nvPr/>
        </p:nvSpPr>
        <p:spPr bwMode="auto">
          <a:xfrm>
            <a:off x="458787" y="1542597"/>
            <a:ext cx="5705880" cy="2270964"/>
          </a:xfrm>
          <a:prstGeom prst="rect">
            <a:avLst/>
          </a:prstGeom>
          <a:no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883664" rIns="91440" bIns="45720" numCol="1" spcCol="0" rtlCol="0" fromWordArt="0" anchor="t" anchorCtr="0" forceAA="0" compatLnSpc="1">
            <a:prstTxWarp prst="textNoShape">
              <a:avLst/>
            </a:prstTxWarp>
            <a:noAutofit/>
          </a:bodyPr>
          <a:lstStyle/>
          <a:p>
            <a:pPr lvl="0" defTabSz="914400">
              <a:defRPr/>
            </a:pPr>
            <a:r>
              <a:rPr lang="en-US" sz="1100" dirty="0">
                <a:solidFill>
                  <a:schemeClr val="tx1"/>
                </a:solidFill>
              </a:rPr>
              <a:t>Ex: Ease to share experiences with others, Community participation &amp; recognition, </a:t>
            </a:r>
            <a:br>
              <a:rPr lang="en-US" sz="1100" dirty="0">
                <a:solidFill>
                  <a:schemeClr val="tx1"/>
                </a:solidFill>
              </a:rPr>
            </a:br>
            <a:r>
              <a:rPr lang="en-US" sz="1100" dirty="0">
                <a:solidFill>
                  <a:schemeClr val="tx1"/>
                </a:solidFill>
              </a:rPr>
              <a:t>Coffee Shop Events</a:t>
            </a:r>
          </a:p>
        </p:txBody>
      </p:sp>
      <p:sp>
        <p:nvSpPr>
          <p:cNvPr id="11" name="Rectangle 10"/>
          <p:cNvSpPr/>
          <p:nvPr/>
        </p:nvSpPr>
        <p:spPr bwMode="auto">
          <a:xfrm>
            <a:off x="6273395" y="4244136"/>
            <a:ext cx="5705880" cy="2270964"/>
          </a:xfrm>
          <a:prstGeom prst="rect">
            <a:avLst/>
          </a:prstGeom>
          <a:no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883664" rIns="91440" bIns="45720" numCol="1" spcCol="0" rtlCol="0" fromWordArt="0" anchor="t" anchorCtr="0" forceAA="0" compatLnSpc="1">
            <a:prstTxWarp prst="textNoShape">
              <a:avLst/>
            </a:prstTxWarp>
            <a:noAutofit/>
          </a:bodyPr>
          <a:lstStyle/>
          <a:p>
            <a:pPr lvl="0" defTabSz="914400">
              <a:defRPr/>
            </a:pPr>
            <a:r>
              <a:rPr lang="en-US" sz="1100" dirty="0">
                <a:solidFill>
                  <a:schemeClr val="tx1"/>
                </a:solidFill>
              </a:rPr>
              <a:t>Ex: Share your experience, and CTA: Share with others your experiences (tweeter, Facebook, Instagram)</a:t>
            </a:r>
          </a:p>
        </p:txBody>
      </p:sp>
      <p:sp>
        <p:nvSpPr>
          <p:cNvPr id="12" name="Rectangle 11"/>
          <p:cNvSpPr/>
          <p:nvPr/>
        </p:nvSpPr>
        <p:spPr bwMode="auto">
          <a:xfrm>
            <a:off x="458787" y="4244136"/>
            <a:ext cx="5705880" cy="2270964"/>
          </a:xfrm>
          <a:prstGeom prst="rect">
            <a:avLst/>
          </a:prstGeom>
          <a:no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883664" rIns="91440" bIns="45720" numCol="1" spcCol="0" rtlCol="0" fromWordArt="0" anchor="t" anchorCtr="0" forceAA="0" compatLnSpc="1">
            <a:prstTxWarp prst="textNoShape">
              <a:avLst/>
            </a:prstTxWarp>
            <a:noAutofit/>
          </a:bodyPr>
          <a:lstStyle/>
          <a:p>
            <a:pPr lvl="0" defTabSz="914400">
              <a:defRPr/>
            </a:pPr>
            <a:r>
              <a:rPr lang="en-US" sz="1100" dirty="0">
                <a:solidFill>
                  <a:schemeClr val="tx1"/>
                </a:solidFill>
              </a:rPr>
              <a:t>Ex: Friend referrals, Social Media, Coffee Shop Events</a:t>
            </a:r>
          </a:p>
        </p:txBody>
      </p:sp>
      <p:sp>
        <p:nvSpPr>
          <p:cNvPr id="13" name="Rectangle 12"/>
          <p:cNvSpPr/>
          <p:nvPr/>
        </p:nvSpPr>
        <p:spPr bwMode="auto">
          <a:xfrm>
            <a:off x="458787" y="1211249"/>
            <a:ext cx="5705880" cy="329184"/>
          </a:xfrm>
          <a:prstGeom prst="rect">
            <a:avLst/>
          </a:prstGeom>
          <a:solidFill>
            <a:schemeClr val="accent1"/>
          </a:solidFill>
          <a:ln w="63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b="1" dirty="0">
                <a:solidFill>
                  <a:schemeClr val="bg1"/>
                </a:solidFill>
                <a:ea typeface="Segoe UI" pitchFamily="34" charset="0"/>
                <a:cs typeface="Segoe UI" pitchFamily="34" charset="0"/>
              </a:rPr>
              <a:t>Top Wants and Needs In Advocacy stage</a:t>
            </a:r>
          </a:p>
        </p:txBody>
      </p:sp>
      <p:sp>
        <p:nvSpPr>
          <p:cNvPr id="14" name="Rectangle 13"/>
          <p:cNvSpPr/>
          <p:nvPr/>
        </p:nvSpPr>
        <p:spPr bwMode="auto">
          <a:xfrm>
            <a:off x="6273395" y="1211249"/>
            <a:ext cx="5705880" cy="329184"/>
          </a:xfrm>
          <a:prstGeom prst="rect">
            <a:avLst/>
          </a:prstGeom>
          <a:solidFill>
            <a:schemeClr val="accent2"/>
          </a:solidFill>
          <a:ln w="635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b="1" dirty="0">
                <a:solidFill>
                  <a:schemeClr val="bg1"/>
                </a:solidFill>
              </a:rPr>
              <a:t>Top Painpoints in This Stage</a:t>
            </a:r>
          </a:p>
        </p:txBody>
      </p:sp>
      <p:sp>
        <p:nvSpPr>
          <p:cNvPr id="15" name="Rectangle 14"/>
          <p:cNvSpPr/>
          <p:nvPr/>
        </p:nvSpPr>
        <p:spPr bwMode="auto">
          <a:xfrm>
            <a:off x="458787" y="3912788"/>
            <a:ext cx="5705880" cy="329184"/>
          </a:xfrm>
          <a:prstGeom prst="rect">
            <a:avLst/>
          </a:prstGeom>
          <a:solidFill>
            <a:schemeClr val="accent3"/>
          </a:solidFill>
          <a:ln w="635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b="1" dirty="0">
                <a:solidFill>
                  <a:schemeClr val="bg1"/>
                </a:solidFill>
                <a:ea typeface="Segoe UI" pitchFamily="34" charset="0"/>
                <a:cs typeface="Segoe UI" pitchFamily="34" charset="0"/>
              </a:rPr>
              <a:t>Top Touchpoints in Advocacy Stage</a:t>
            </a:r>
          </a:p>
        </p:txBody>
      </p:sp>
      <p:sp>
        <p:nvSpPr>
          <p:cNvPr id="16" name="Rectangle 15"/>
          <p:cNvSpPr/>
          <p:nvPr/>
        </p:nvSpPr>
        <p:spPr bwMode="auto">
          <a:xfrm>
            <a:off x="6273395" y="3912788"/>
            <a:ext cx="5705880" cy="329184"/>
          </a:xfrm>
          <a:prstGeom prst="rect">
            <a:avLst/>
          </a:prstGeom>
          <a:solidFill>
            <a:schemeClr val="accent4"/>
          </a:solidFill>
          <a:ln w="6350">
            <a:solidFill>
              <a:schemeClr val="accent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b="1" dirty="0">
                <a:solidFill>
                  <a:srgbClr val="000000"/>
                </a:solidFill>
              </a:rPr>
              <a:t>Key Message for This Stage</a:t>
            </a:r>
          </a:p>
        </p:txBody>
      </p:sp>
    </p:spTree>
    <p:extLst>
      <p:ext uri="{BB962C8B-B14F-4D97-AF65-F5344CB8AC3E}">
        <p14:creationId xmlns:p14="http://schemas.microsoft.com/office/powerpoint/2010/main" val="1513462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H. Voice of the Customer  – Interview Guide</a:t>
            </a:r>
          </a:p>
        </p:txBody>
      </p:sp>
      <p:sp>
        <p:nvSpPr>
          <p:cNvPr id="5" name="Rectangle 4"/>
          <p:cNvSpPr/>
          <p:nvPr/>
        </p:nvSpPr>
        <p:spPr>
          <a:xfrm>
            <a:off x="375296" y="880982"/>
            <a:ext cx="12369800" cy="246221"/>
          </a:xfrm>
          <a:prstGeom prst="rect">
            <a:avLst/>
          </a:prstGeom>
        </p:spPr>
        <p:txBody>
          <a:bodyPr wrap="square" lIns="0" tIns="0" rIns="0" bIns="0">
            <a:spAutoFit/>
          </a:bodyPr>
          <a:lstStyle/>
          <a:p>
            <a:r>
              <a:rPr lang="en-US" sz="1600" dirty="0">
                <a:cs typeface="Segoe UI Light" panose="020B0502040204020203" pitchFamily="34" charset="0"/>
              </a:rPr>
              <a:t>These questions cover the phases of the Customer Experience Journey (Explore, Evaluate, Purchase, Expand, Renew, Advocacy)</a:t>
            </a:r>
          </a:p>
        </p:txBody>
      </p:sp>
      <p:sp>
        <p:nvSpPr>
          <p:cNvPr id="9" name="Rectangle 8"/>
          <p:cNvSpPr/>
          <p:nvPr/>
        </p:nvSpPr>
        <p:spPr bwMode="auto">
          <a:xfrm>
            <a:off x="467183" y="1422401"/>
            <a:ext cx="5720830" cy="59906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514251" indent="-514251">
              <a:buAutoNum type="arabicPeriod"/>
            </a:pPr>
            <a:r>
              <a:rPr lang="en-US" sz="1200" dirty="0">
                <a:solidFill>
                  <a:schemeClr val="tx1"/>
                </a:solidFill>
                <a:cs typeface="Segoe UI Light" panose="020B0502040204020203" pitchFamily="34" charset="0"/>
              </a:rPr>
              <a:t>Do you recall how you first learned about “</a:t>
            </a:r>
            <a:r>
              <a:rPr lang="en-US" sz="1200" b="1" dirty="0">
                <a:solidFill>
                  <a:schemeClr val="tx1"/>
                </a:solidFill>
                <a:cs typeface="Segoe UI Light" panose="020B0502040204020203" pitchFamily="34" charset="0"/>
              </a:rPr>
              <a:t>X solution</a:t>
            </a:r>
            <a:r>
              <a:rPr lang="en-US" sz="1200" dirty="0">
                <a:solidFill>
                  <a:schemeClr val="tx1"/>
                </a:solidFill>
                <a:cs typeface="Segoe UI Light" panose="020B0502040204020203" pitchFamily="34" charset="0"/>
              </a:rPr>
              <a:t>” from us?</a:t>
            </a:r>
          </a:p>
        </p:txBody>
      </p:sp>
      <p:sp>
        <p:nvSpPr>
          <p:cNvPr id="10" name="Rectangle 9"/>
          <p:cNvSpPr/>
          <p:nvPr/>
        </p:nvSpPr>
        <p:spPr bwMode="auto">
          <a:xfrm>
            <a:off x="6258444" y="1422401"/>
            <a:ext cx="5720830" cy="59906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514251" indent="-514251">
              <a:buAutoNum type="arabicPeriod" startAt="9"/>
            </a:pPr>
            <a:r>
              <a:rPr lang="en-US" sz="1200" dirty="0">
                <a:solidFill>
                  <a:schemeClr val="tx1"/>
                </a:solidFill>
                <a:cs typeface="Segoe UI Light" panose="020B0502040204020203" pitchFamily="34" charset="0"/>
              </a:rPr>
              <a:t>On a scale of 1-10, how enjoyable is it to do business with us?</a:t>
            </a:r>
          </a:p>
        </p:txBody>
      </p:sp>
      <p:sp>
        <p:nvSpPr>
          <p:cNvPr id="13" name="Rectangle 12"/>
          <p:cNvSpPr/>
          <p:nvPr/>
        </p:nvSpPr>
        <p:spPr bwMode="auto">
          <a:xfrm>
            <a:off x="498590" y="2049467"/>
            <a:ext cx="5720830" cy="59906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514251" indent="-514251">
              <a:buAutoNum type="arabicPeriod"/>
            </a:pPr>
            <a:r>
              <a:rPr lang="en-US" sz="1200" dirty="0">
                <a:solidFill>
                  <a:schemeClr val="tx1"/>
                </a:solidFill>
                <a:cs typeface="Segoe UI Light" panose="020B0502040204020203" pitchFamily="34" charset="0"/>
              </a:rPr>
              <a:t>What made you first seriously evaluate trying “</a:t>
            </a:r>
            <a:r>
              <a:rPr lang="en-US" sz="1200" b="1" dirty="0">
                <a:solidFill>
                  <a:schemeClr val="tx1"/>
                </a:solidFill>
                <a:cs typeface="Segoe UI Light" panose="020B0502040204020203" pitchFamily="34" charset="0"/>
              </a:rPr>
              <a:t>X solution</a:t>
            </a:r>
            <a:r>
              <a:rPr lang="en-US" sz="1200" dirty="0">
                <a:solidFill>
                  <a:schemeClr val="tx1"/>
                </a:solidFill>
                <a:cs typeface="Segoe UI Light" panose="020B0502040204020203" pitchFamily="34" charset="0"/>
              </a:rPr>
              <a:t>”?</a:t>
            </a:r>
          </a:p>
        </p:txBody>
      </p:sp>
      <p:sp>
        <p:nvSpPr>
          <p:cNvPr id="14" name="Rectangle 13"/>
          <p:cNvSpPr/>
          <p:nvPr/>
        </p:nvSpPr>
        <p:spPr bwMode="auto">
          <a:xfrm>
            <a:off x="6258444" y="2064640"/>
            <a:ext cx="5720830" cy="59906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514251" indent="-514251">
              <a:buFont typeface="+mj-lt"/>
              <a:buAutoNum type="arabicPeriod" startAt="10"/>
            </a:pPr>
            <a:r>
              <a:rPr lang="en-US" sz="1200" dirty="0">
                <a:solidFill>
                  <a:schemeClr val="tx1"/>
                </a:solidFill>
                <a:cs typeface="Segoe UI Light" panose="020B0502040204020203" pitchFamily="34" charset="0"/>
              </a:rPr>
              <a:t>On a scale of 1-10, how well, overall does “</a:t>
            </a:r>
            <a:r>
              <a:rPr lang="en-US" sz="1200" b="1" dirty="0">
                <a:solidFill>
                  <a:schemeClr val="tx1"/>
                </a:solidFill>
                <a:cs typeface="Segoe UI Light" panose="020B0502040204020203" pitchFamily="34" charset="0"/>
              </a:rPr>
              <a:t>X Solution</a:t>
            </a:r>
            <a:r>
              <a:rPr lang="en-US" sz="1200" dirty="0">
                <a:solidFill>
                  <a:schemeClr val="tx1"/>
                </a:solidFill>
                <a:cs typeface="Segoe UI Light" panose="020B0502040204020203" pitchFamily="34" charset="0"/>
              </a:rPr>
              <a:t>” and our company as a service provider meet your needs as a customer?</a:t>
            </a:r>
          </a:p>
        </p:txBody>
      </p:sp>
      <p:sp>
        <p:nvSpPr>
          <p:cNvPr id="16" name="Rectangle 15"/>
          <p:cNvSpPr/>
          <p:nvPr/>
        </p:nvSpPr>
        <p:spPr bwMode="auto">
          <a:xfrm>
            <a:off x="467183" y="2706878"/>
            <a:ext cx="5720830" cy="59906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514251" indent="-514251">
              <a:buAutoNum type="arabicPeriod"/>
            </a:pPr>
            <a:r>
              <a:rPr lang="en-US" sz="1200" dirty="0">
                <a:solidFill>
                  <a:schemeClr val="tx1"/>
                </a:solidFill>
                <a:cs typeface="Segoe UI Light" panose="020B0502040204020203" pitchFamily="34" charset="0"/>
              </a:rPr>
              <a:t>When it came to evaluating and buying “</a:t>
            </a:r>
            <a:r>
              <a:rPr lang="en-US" sz="1200" b="1" dirty="0">
                <a:solidFill>
                  <a:schemeClr val="tx1"/>
                </a:solidFill>
                <a:cs typeface="Segoe UI Light" panose="020B0502040204020203" pitchFamily="34" charset="0"/>
              </a:rPr>
              <a:t>X solution</a:t>
            </a:r>
            <a:r>
              <a:rPr lang="en-US" sz="1200" dirty="0">
                <a:solidFill>
                  <a:schemeClr val="tx1"/>
                </a:solidFill>
                <a:cs typeface="Segoe UI Light" panose="020B0502040204020203" pitchFamily="34" charset="0"/>
              </a:rPr>
              <a:t>”, where did the experience meet or exceed your expectations? Why is that?</a:t>
            </a:r>
          </a:p>
        </p:txBody>
      </p:sp>
      <p:sp>
        <p:nvSpPr>
          <p:cNvPr id="17" name="Rectangle 16"/>
          <p:cNvSpPr/>
          <p:nvPr/>
        </p:nvSpPr>
        <p:spPr bwMode="auto">
          <a:xfrm>
            <a:off x="6258444" y="2706878"/>
            <a:ext cx="5720830" cy="59906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514251" indent="-514251">
              <a:buAutoNum type="arabicPeriod" startAt="10"/>
            </a:pPr>
            <a:r>
              <a:rPr lang="en-US" sz="1200" dirty="0">
                <a:solidFill>
                  <a:schemeClr val="tx1"/>
                </a:solidFill>
                <a:cs typeface="Segoe UI Light" panose="020B0502040204020203" pitchFamily="34" charset="0"/>
              </a:rPr>
              <a:t>On a scale of 1-10, how likely are you to recommend us to a friend or business colleague?</a:t>
            </a:r>
          </a:p>
        </p:txBody>
      </p:sp>
      <p:sp>
        <p:nvSpPr>
          <p:cNvPr id="19" name="Rectangle 18"/>
          <p:cNvSpPr/>
          <p:nvPr/>
        </p:nvSpPr>
        <p:spPr bwMode="auto">
          <a:xfrm>
            <a:off x="467183" y="3349117"/>
            <a:ext cx="5720830" cy="59906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514251" indent="-514251">
              <a:buAutoNum type="arabicPeriod"/>
            </a:pPr>
            <a:r>
              <a:rPr lang="en-US" sz="1200" dirty="0">
                <a:solidFill>
                  <a:schemeClr val="tx1"/>
                </a:solidFill>
                <a:cs typeface="Segoe UI Light" panose="020B0502040204020203" pitchFamily="34" charset="0"/>
              </a:rPr>
              <a:t>Do you recall any interactions or aspects of your early experience that didn’t meet your expectations, or that could have gone more smoothly for you?</a:t>
            </a:r>
          </a:p>
        </p:txBody>
      </p:sp>
      <p:sp>
        <p:nvSpPr>
          <p:cNvPr id="20" name="Rectangle 19"/>
          <p:cNvSpPr/>
          <p:nvPr/>
        </p:nvSpPr>
        <p:spPr bwMode="auto">
          <a:xfrm>
            <a:off x="6258444" y="3349117"/>
            <a:ext cx="5720830" cy="59906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514251" indent="-514251">
              <a:buAutoNum type="arabicPeriod" startAt="10"/>
            </a:pPr>
            <a:r>
              <a:rPr lang="en-US" sz="1200" dirty="0">
                <a:solidFill>
                  <a:schemeClr val="tx1"/>
                </a:solidFill>
                <a:cs typeface="Segoe UI Light" panose="020B0502040204020203" pitchFamily="34" charset="0"/>
              </a:rPr>
              <a:t>On a scale of 1-10, how likely are you to continue using us for your solution needs in the next 12 months? </a:t>
            </a:r>
          </a:p>
        </p:txBody>
      </p:sp>
      <p:sp>
        <p:nvSpPr>
          <p:cNvPr id="22" name="Rectangle 21"/>
          <p:cNvSpPr/>
          <p:nvPr/>
        </p:nvSpPr>
        <p:spPr bwMode="auto">
          <a:xfrm>
            <a:off x="467183" y="3991355"/>
            <a:ext cx="5720830" cy="59906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514251" indent="-514251">
              <a:buAutoNum type="arabicPeriod"/>
            </a:pPr>
            <a:r>
              <a:rPr lang="en-US" sz="1200" dirty="0">
                <a:solidFill>
                  <a:schemeClr val="tx1"/>
                </a:solidFill>
                <a:cs typeface="Segoe UI Light" panose="020B0502040204020203" pitchFamily="34" charset="0"/>
              </a:rPr>
              <a:t>In your experience with support do we consistently live up to our promises to you? What makes you say that? Can you give a specific example?</a:t>
            </a:r>
          </a:p>
        </p:txBody>
      </p:sp>
      <p:sp>
        <p:nvSpPr>
          <p:cNvPr id="25" name="Rectangle 24"/>
          <p:cNvSpPr/>
          <p:nvPr/>
        </p:nvSpPr>
        <p:spPr bwMode="auto">
          <a:xfrm>
            <a:off x="467183" y="4633596"/>
            <a:ext cx="5720830" cy="59906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514251" indent="-514251">
              <a:buAutoNum type="arabicPeriod"/>
            </a:pPr>
            <a:r>
              <a:rPr lang="en-US" sz="1200" dirty="0">
                <a:solidFill>
                  <a:schemeClr val="tx1"/>
                </a:solidFill>
                <a:cs typeface="Segoe UI Light" panose="020B0502040204020203" pitchFamily="34" charset="0"/>
              </a:rPr>
              <a:t>What would you change, if anything, about your customer experience with our company?</a:t>
            </a:r>
          </a:p>
        </p:txBody>
      </p:sp>
      <p:sp>
        <p:nvSpPr>
          <p:cNvPr id="29" name="Rectangle 28"/>
          <p:cNvSpPr/>
          <p:nvPr/>
        </p:nvSpPr>
        <p:spPr bwMode="auto">
          <a:xfrm>
            <a:off x="467183" y="4633596"/>
            <a:ext cx="603504" cy="59906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b="1" dirty="0">
                <a:solidFill>
                  <a:schemeClr val="bg1"/>
                </a:solidFill>
                <a:ea typeface="Segoe UI" pitchFamily="34" charset="0"/>
                <a:cs typeface="Segoe UI" pitchFamily="34" charset="0"/>
              </a:rPr>
              <a:t>6</a:t>
            </a:r>
          </a:p>
        </p:txBody>
      </p:sp>
      <p:sp>
        <p:nvSpPr>
          <p:cNvPr id="30" name="Rectangle 29"/>
          <p:cNvSpPr/>
          <p:nvPr/>
        </p:nvSpPr>
        <p:spPr bwMode="auto">
          <a:xfrm>
            <a:off x="467183" y="1422401"/>
            <a:ext cx="603504" cy="59906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b="1" dirty="0">
                <a:solidFill>
                  <a:schemeClr val="bg1"/>
                </a:solidFill>
                <a:ea typeface="Segoe UI" pitchFamily="34" charset="0"/>
                <a:cs typeface="Segoe UI" pitchFamily="34" charset="0"/>
              </a:rPr>
              <a:t>1</a:t>
            </a:r>
          </a:p>
        </p:txBody>
      </p:sp>
      <p:sp>
        <p:nvSpPr>
          <p:cNvPr id="31" name="Rectangle 30"/>
          <p:cNvSpPr/>
          <p:nvPr/>
        </p:nvSpPr>
        <p:spPr bwMode="auto">
          <a:xfrm>
            <a:off x="467183" y="2064640"/>
            <a:ext cx="603504" cy="59906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b="1" dirty="0">
                <a:solidFill>
                  <a:schemeClr val="bg1"/>
                </a:solidFill>
                <a:ea typeface="Segoe UI" pitchFamily="34" charset="0"/>
                <a:cs typeface="Segoe UI" pitchFamily="34" charset="0"/>
              </a:rPr>
              <a:t>2</a:t>
            </a:r>
          </a:p>
        </p:txBody>
      </p:sp>
      <p:sp>
        <p:nvSpPr>
          <p:cNvPr id="32" name="Rectangle 31"/>
          <p:cNvSpPr/>
          <p:nvPr/>
        </p:nvSpPr>
        <p:spPr bwMode="auto">
          <a:xfrm>
            <a:off x="467183" y="2706878"/>
            <a:ext cx="603504" cy="59906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b="1" dirty="0">
                <a:solidFill>
                  <a:schemeClr val="bg1"/>
                </a:solidFill>
                <a:ea typeface="Segoe UI" pitchFamily="34" charset="0"/>
                <a:cs typeface="Segoe UI" pitchFamily="34" charset="0"/>
              </a:rPr>
              <a:t>3</a:t>
            </a:r>
          </a:p>
        </p:txBody>
      </p:sp>
      <p:sp>
        <p:nvSpPr>
          <p:cNvPr id="33" name="Rectangle 32"/>
          <p:cNvSpPr/>
          <p:nvPr/>
        </p:nvSpPr>
        <p:spPr bwMode="auto">
          <a:xfrm>
            <a:off x="467183" y="3349117"/>
            <a:ext cx="603504" cy="59906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b="1" dirty="0">
                <a:solidFill>
                  <a:schemeClr val="bg1"/>
                </a:solidFill>
                <a:ea typeface="Segoe UI" pitchFamily="34" charset="0"/>
                <a:cs typeface="Segoe UI" pitchFamily="34" charset="0"/>
              </a:rPr>
              <a:t>4</a:t>
            </a:r>
          </a:p>
        </p:txBody>
      </p:sp>
      <p:sp>
        <p:nvSpPr>
          <p:cNvPr id="34" name="Rectangle 33"/>
          <p:cNvSpPr/>
          <p:nvPr/>
        </p:nvSpPr>
        <p:spPr bwMode="auto">
          <a:xfrm>
            <a:off x="467183" y="3991357"/>
            <a:ext cx="603504" cy="59906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b="1" dirty="0">
                <a:solidFill>
                  <a:schemeClr val="bg1"/>
                </a:solidFill>
                <a:ea typeface="Segoe UI" pitchFamily="34" charset="0"/>
                <a:cs typeface="Segoe UI" pitchFamily="34" charset="0"/>
              </a:rPr>
              <a:t>5</a:t>
            </a:r>
          </a:p>
        </p:txBody>
      </p:sp>
      <p:sp>
        <p:nvSpPr>
          <p:cNvPr id="38" name="Rectangle 37"/>
          <p:cNvSpPr/>
          <p:nvPr/>
        </p:nvSpPr>
        <p:spPr bwMode="auto">
          <a:xfrm>
            <a:off x="6258444" y="1422401"/>
            <a:ext cx="603504" cy="599068"/>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b="1" dirty="0">
                <a:solidFill>
                  <a:schemeClr val="bg1"/>
                </a:solidFill>
                <a:ea typeface="Segoe UI" pitchFamily="34" charset="0"/>
                <a:cs typeface="Segoe UI" pitchFamily="34" charset="0"/>
              </a:rPr>
              <a:t>9</a:t>
            </a:r>
          </a:p>
        </p:txBody>
      </p:sp>
      <p:sp>
        <p:nvSpPr>
          <p:cNvPr id="39" name="Rectangle 38"/>
          <p:cNvSpPr/>
          <p:nvPr/>
        </p:nvSpPr>
        <p:spPr bwMode="auto">
          <a:xfrm>
            <a:off x="6258444" y="2064640"/>
            <a:ext cx="603504" cy="599068"/>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b="1" dirty="0">
                <a:solidFill>
                  <a:schemeClr val="bg1"/>
                </a:solidFill>
                <a:ea typeface="Segoe UI" pitchFamily="34" charset="0"/>
                <a:cs typeface="Segoe UI" pitchFamily="34" charset="0"/>
              </a:rPr>
              <a:t>10</a:t>
            </a:r>
          </a:p>
        </p:txBody>
      </p:sp>
      <p:sp>
        <p:nvSpPr>
          <p:cNvPr id="40" name="Rectangle 39"/>
          <p:cNvSpPr/>
          <p:nvPr/>
        </p:nvSpPr>
        <p:spPr bwMode="auto">
          <a:xfrm>
            <a:off x="6258444" y="2706878"/>
            <a:ext cx="603504" cy="599068"/>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b="1" dirty="0">
                <a:solidFill>
                  <a:schemeClr val="bg1"/>
                </a:solidFill>
                <a:ea typeface="Segoe UI" pitchFamily="34" charset="0"/>
                <a:cs typeface="Segoe UI" pitchFamily="34" charset="0"/>
              </a:rPr>
              <a:t>11</a:t>
            </a:r>
          </a:p>
        </p:txBody>
      </p:sp>
      <p:sp>
        <p:nvSpPr>
          <p:cNvPr id="41" name="Rectangle 40"/>
          <p:cNvSpPr/>
          <p:nvPr/>
        </p:nvSpPr>
        <p:spPr bwMode="auto">
          <a:xfrm>
            <a:off x="6258444" y="3349118"/>
            <a:ext cx="603504" cy="599068"/>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b="1" dirty="0">
                <a:solidFill>
                  <a:schemeClr val="bg1"/>
                </a:solidFill>
                <a:ea typeface="Segoe UI" pitchFamily="34" charset="0"/>
                <a:cs typeface="Segoe UI" pitchFamily="34" charset="0"/>
              </a:rPr>
              <a:t>12</a:t>
            </a:r>
          </a:p>
        </p:txBody>
      </p:sp>
      <p:sp>
        <p:nvSpPr>
          <p:cNvPr id="23" name="Rectangle 22"/>
          <p:cNvSpPr/>
          <p:nvPr/>
        </p:nvSpPr>
        <p:spPr bwMode="auto">
          <a:xfrm>
            <a:off x="6258444" y="3991355"/>
            <a:ext cx="5720830" cy="59906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514251" indent="-514251">
              <a:buAutoNum type="arabicPeriod" startAt="10"/>
            </a:pPr>
            <a:r>
              <a:rPr lang="en-US" sz="1200" dirty="0">
                <a:solidFill>
                  <a:schemeClr val="tx1"/>
                </a:solidFill>
                <a:cs typeface="Segoe UI Light" panose="020B0502040204020203" pitchFamily="34" charset="0"/>
              </a:rPr>
              <a:t>On a scale of 1-10, how likely are you to increase the amount you spend with us for in the next 12 months? </a:t>
            </a:r>
          </a:p>
        </p:txBody>
      </p:sp>
      <p:sp>
        <p:nvSpPr>
          <p:cNvPr id="26" name="Rectangle 25"/>
          <p:cNvSpPr/>
          <p:nvPr/>
        </p:nvSpPr>
        <p:spPr bwMode="auto">
          <a:xfrm>
            <a:off x="6258444" y="4633596"/>
            <a:ext cx="5720830" cy="59906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514251" indent="-514251">
              <a:buAutoNum type="arabicPeriod" startAt="10"/>
            </a:pPr>
            <a:r>
              <a:rPr lang="en-US" sz="1200" dirty="0">
                <a:solidFill>
                  <a:schemeClr val="tx1"/>
                </a:solidFill>
                <a:cs typeface="Segoe UI Light" panose="020B0502040204020203" pitchFamily="34" charset="0"/>
              </a:rPr>
              <a:t>If you had the ability to choose today, would we be your first choice over other business software companies in your choice to use “</a:t>
            </a:r>
            <a:r>
              <a:rPr lang="en-US" sz="1200" b="1" dirty="0">
                <a:solidFill>
                  <a:schemeClr val="tx1"/>
                </a:solidFill>
                <a:cs typeface="Segoe UI Light" panose="020B0502040204020203" pitchFamily="34" charset="0"/>
              </a:rPr>
              <a:t>X Solution</a:t>
            </a:r>
            <a:r>
              <a:rPr lang="en-US" sz="1200" dirty="0">
                <a:solidFill>
                  <a:schemeClr val="tx1"/>
                </a:solidFill>
                <a:cs typeface="Segoe UI Light" panose="020B0502040204020203" pitchFamily="34" charset="0"/>
              </a:rPr>
              <a:t>”? Why is that?</a:t>
            </a:r>
          </a:p>
        </p:txBody>
      </p:sp>
      <p:sp>
        <p:nvSpPr>
          <p:cNvPr id="37" name="Rectangle 36"/>
          <p:cNvSpPr/>
          <p:nvPr/>
        </p:nvSpPr>
        <p:spPr bwMode="auto">
          <a:xfrm>
            <a:off x="6258444" y="4633596"/>
            <a:ext cx="603504" cy="59906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b="1" dirty="0">
                <a:solidFill>
                  <a:schemeClr val="bg1"/>
                </a:solidFill>
                <a:ea typeface="Segoe UI" pitchFamily="34" charset="0"/>
                <a:cs typeface="Segoe UI" pitchFamily="34" charset="0"/>
              </a:rPr>
              <a:t>14</a:t>
            </a:r>
          </a:p>
        </p:txBody>
      </p:sp>
      <p:sp>
        <p:nvSpPr>
          <p:cNvPr id="42" name="Rectangle 41"/>
          <p:cNvSpPr/>
          <p:nvPr/>
        </p:nvSpPr>
        <p:spPr bwMode="auto">
          <a:xfrm>
            <a:off x="6258444" y="3991356"/>
            <a:ext cx="603504" cy="599068"/>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b="1" dirty="0">
                <a:solidFill>
                  <a:schemeClr val="bg1"/>
                </a:solidFill>
                <a:ea typeface="Segoe UI" pitchFamily="34" charset="0"/>
                <a:cs typeface="Segoe UI" pitchFamily="34" charset="0"/>
              </a:rPr>
              <a:t>13</a:t>
            </a:r>
          </a:p>
        </p:txBody>
      </p:sp>
      <p:sp>
        <p:nvSpPr>
          <p:cNvPr id="45" name="Rectangle 44"/>
          <p:cNvSpPr/>
          <p:nvPr/>
        </p:nvSpPr>
        <p:spPr bwMode="auto">
          <a:xfrm>
            <a:off x="6258444" y="5292842"/>
            <a:ext cx="5720830" cy="59906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514251" indent="-514251">
              <a:buAutoNum type="arabicPeriod" startAt="10"/>
            </a:pPr>
            <a:r>
              <a:rPr lang="en-US" sz="1200" dirty="0">
                <a:solidFill>
                  <a:schemeClr val="tx1"/>
                </a:solidFill>
                <a:cs typeface="Segoe UI Light" panose="020B0502040204020203" pitchFamily="34" charset="0"/>
              </a:rPr>
              <a:t>When thinking about the best experiences you have as a business customer of any business, across industries/service sectors, in comparing “</a:t>
            </a:r>
            <a:r>
              <a:rPr lang="en-US" sz="1200" b="1" dirty="0">
                <a:solidFill>
                  <a:schemeClr val="tx1"/>
                </a:solidFill>
                <a:cs typeface="Segoe UI Light" panose="020B0502040204020203" pitchFamily="34" charset="0"/>
              </a:rPr>
              <a:t>X Solution”</a:t>
            </a:r>
            <a:r>
              <a:rPr lang="en-US" sz="1200" dirty="0">
                <a:solidFill>
                  <a:schemeClr val="tx1"/>
                </a:solidFill>
                <a:cs typeface="Segoe UI Light" panose="020B0502040204020203" pitchFamily="34" charset="0"/>
              </a:rPr>
              <a:t> and us to these experiences, where might we fall short?</a:t>
            </a:r>
          </a:p>
        </p:txBody>
      </p:sp>
      <p:sp>
        <p:nvSpPr>
          <p:cNvPr id="46" name="Rectangle 45"/>
          <p:cNvSpPr/>
          <p:nvPr/>
        </p:nvSpPr>
        <p:spPr bwMode="auto">
          <a:xfrm>
            <a:off x="6258444" y="5935083"/>
            <a:ext cx="5720830" cy="59906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514251" indent="-514251">
              <a:buAutoNum type="arabicPeriod" startAt="10"/>
            </a:pPr>
            <a:r>
              <a:rPr lang="en-US" sz="1200" dirty="0">
                <a:solidFill>
                  <a:schemeClr val="tx1"/>
                </a:solidFill>
                <a:cs typeface="Segoe UI Light" panose="020B0502040204020203" pitchFamily="34" charset="0"/>
              </a:rPr>
              <a:t>Is there anything else you’d like to share?</a:t>
            </a:r>
          </a:p>
        </p:txBody>
      </p:sp>
      <p:sp>
        <p:nvSpPr>
          <p:cNvPr id="47" name="Rectangle 46"/>
          <p:cNvSpPr/>
          <p:nvPr/>
        </p:nvSpPr>
        <p:spPr bwMode="auto">
          <a:xfrm>
            <a:off x="6258444" y="5935083"/>
            <a:ext cx="603504" cy="59906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b="1" dirty="0">
                <a:solidFill>
                  <a:schemeClr val="bg1"/>
                </a:solidFill>
                <a:ea typeface="Segoe UI" pitchFamily="34" charset="0"/>
                <a:cs typeface="Segoe UI" pitchFamily="34" charset="0"/>
              </a:rPr>
              <a:t>16</a:t>
            </a:r>
          </a:p>
        </p:txBody>
      </p:sp>
      <p:sp>
        <p:nvSpPr>
          <p:cNvPr id="48" name="Rectangle 47"/>
          <p:cNvSpPr/>
          <p:nvPr/>
        </p:nvSpPr>
        <p:spPr bwMode="auto">
          <a:xfrm>
            <a:off x="6258444" y="5292843"/>
            <a:ext cx="603504" cy="59906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b="1" dirty="0">
                <a:solidFill>
                  <a:schemeClr val="bg1"/>
                </a:solidFill>
                <a:ea typeface="Segoe UI" pitchFamily="34" charset="0"/>
                <a:cs typeface="Segoe UI" pitchFamily="34" charset="0"/>
              </a:rPr>
              <a:t>15</a:t>
            </a:r>
          </a:p>
        </p:txBody>
      </p:sp>
      <p:sp>
        <p:nvSpPr>
          <p:cNvPr id="50" name="Rectangle 49"/>
          <p:cNvSpPr/>
          <p:nvPr/>
        </p:nvSpPr>
        <p:spPr bwMode="auto">
          <a:xfrm>
            <a:off x="467183" y="5292842"/>
            <a:ext cx="5720830" cy="59906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514251" indent="-514251">
              <a:buAutoNum type="arabicPeriod"/>
            </a:pPr>
            <a:r>
              <a:rPr lang="en-US" sz="1200" dirty="0">
                <a:solidFill>
                  <a:schemeClr val="tx1"/>
                </a:solidFill>
                <a:cs typeface="Segoe UI Light" panose="020B0502040204020203" pitchFamily="34" charset="0"/>
              </a:rPr>
              <a:t>Have you met the business goals you have/sought to meet through your adoption of/movement to </a:t>
            </a:r>
            <a:r>
              <a:rPr lang="en-US" sz="1200" b="1" dirty="0">
                <a:solidFill>
                  <a:schemeClr val="tx1"/>
                </a:solidFill>
                <a:cs typeface="Segoe UI Light" panose="020B0502040204020203" pitchFamily="34" charset="0"/>
              </a:rPr>
              <a:t>“X solution</a:t>
            </a:r>
            <a:r>
              <a:rPr lang="en-US" sz="1200" dirty="0">
                <a:solidFill>
                  <a:schemeClr val="tx1"/>
                </a:solidFill>
                <a:cs typeface="Segoe UI Light" panose="020B0502040204020203" pitchFamily="34" charset="0"/>
              </a:rPr>
              <a:t>”? Why is that?</a:t>
            </a:r>
          </a:p>
        </p:txBody>
      </p:sp>
      <p:sp>
        <p:nvSpPr>
          <p:cNvPr id="51" name="Rectangle 50"/>
          <p:cNvSpPr/>
          <p:nvPr/>
        </p:nvSpPr>
        <p:spPr bwMode="auto">
          <a:xfrm>
            <a:off x="467183" y="5935083"/>
            <a:ext cx="5720830" cy="59906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514251" indent="-514251">
              <a:buFont typeface="Arial" pitchFamily="34" charset="0"/>
              <a:buAutoNum type="arabicPeriod"/>
            </a:pPr>
            <a:r>
              <a:rPr lang="en-US" sz="1200" dirty="0">
                <a:solidFill>
                  <a:schemeClr val="tx1"/>
                </a:solidFill>
                <a:cs typeface="Segoe UI Light" panose="020B0502040204020203" pitchFamily="34" charset="0"/>
              </a:rPr>
              <a:t>On a scale of 1-10, how easy was to do business with us?</a:t>
            </a:r>
          </a:p>
        </p:txBody>
      </p:sp>
      <p:sp>
        <p:nvSpPr>
          <p:cNvPr id="52" name="Rectangle 51"/>
          <p:cNvSpPr/>
          <p:nvPr/>
        </p:nvSpPr>
        <p:spPr bwMode="auto">
          <a:xfrm>
            <a:off x="467183" y="5935083"/>
            <a:ext cx="603504" cy="599068"/>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b="1" dirty="0">
                <a:solidFill>
                  <a:schemeClr val="bg1"/>
                </a:solidFill>
                <a:ea typeface="Segoe UI" pitchFamily="34" charset="0"/>
                <a:cs typeface="Segoe UI" pitchFamily="34" charset="0"/>
              </a:rPr>
              <a:t>8</a:t>
            </a:r>
          </a:p>
        </p:txBody>
      </p:sp>
      <p:sp>
        <p:nvSpPr>
          <p:cNvPr id="53" name="Rectangle 52"/>
          <p:cNvSpPr/>
          <p:nvPr/>
        </p:nvSpPr>
        <p:spPr bwMode="auto">
          <a:xfrm>
            <a:off x="467183" y="5292843"/>
            <a:ext cx="603504" cy="59906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b="1" dirty="0">
                <a:solidFill>
                  <a:schemeClr val="bg1"/>
                </a:solidFill>
                <a:ea typeface="Segoe UI" pitchFamily="34" charset="0"/>
                <a:cs typeface="Segoe UI" pitchFamily="34" charset="0"/>
              </a:rPr>
              <a:t>7</a:t>
            </a:r>
          </a:p>
        </p:txBody>
      </p:sp>
    </p:spTree>
    <p:extLst>
      <p:ext uri="{BB962C8B-B14F-4D97-AF65-F5344CB8AC3E}">
        <p14:creationId xmlns:p14="http://schemas.microsoft.com/office/powerpoint/2010/main" val="4134424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Customer Survey (Key Drivers) Results </a:t>
            </a:r>
          </a:p>
        </p:txBody>
      </p:sp>
      <p:graphicFrame>
        <p:nvGraphicFramePr>
          <p:cNvPr id="4" name="Table 3"/>
          <p:cNvGraphicFramePr>
            <a:graphicFrameLocks noGrp="1"/>
          </p:cNvGraphicFramePr>
          <p:nvPr>
            <p:extLst>
              <p:ext uri="{D42A27DB-BD31-4B8C-83A1-F6EECF244321}">
                <p14:modId xmlns:p14="http://schemas.microsoft.com/office/powerpoint/2010/main" val="2540004275"/>
              </p:ext>
            </p:extLst>
          </p:nvPr>
        </p:nvGraphicFramePr>
        <p:xfrm>
          <a:off x="457200" y="1196749"/>
          <a:ext cx="11522076" cy="5395190"/>
        </p:xfrm>
        <a:graphic>
          <a:graphicData uri="http://schemas.openxmlformats.org/drawingml/2006/table">
            <a:tbl>
              <a:tblPr firstRow="1">
                <a:tableStyleId>{5C22544A-7EE6-4342-B048-85BDC9FD1C3A}</a:tableStyleId>
              </a:tblPr>
              <a:tblGrid>
                <a:gridCol w="3864096">
                  <a:extLst>
                    <a:ext uri="{9D8B030D-6E8A-4147-A177-3AD203B41FA5}">
                      <a16:colId xmlns:a16="http://schemas.microsoft.com/office/drawing/2014/main" val="2777036103"/>
                    </a:ext>
                  </a:extLst>
                </a:gridCol>
                <a:gridCol w="1276330">
                  <a:extLst>
                    <a:ext uri="{9D8B030D-6E8A-4147-A177-3AD203B41FA5}">
                      <a16:colId xmlns:a16="http://schemas.microsoft.com/office/drawing/2014/main" val="1636240847"/>
                    </a:ext>
                  </a:extLst>
                </a:gridCol>
                <a:gridCol w="1276330">
                  <a:extLst>
                    <a:ext uri="{9D8B030D-6E8A-4147-A177-3AD203B41FA5}">
                      <a16:colId xmlns:a16="http://schemas.microsoft.com/office/drawing/2014/main" val="2156502835"/>
                    </a:ext>
                  </a:extLst>
                </a:gridCol>
                <a:gridCol w="1276330">
                  <a:extLst>
                    <a:ext uri="{9D8B030D-6E8A-4147-A177-3AD203B41FA5}">
                      <a16:colId xmlns:a16="http://schemas.microsoft.com/office/drawing/2014/main" val="123396539"/>
                    </a:ext>
                  </a:extLst>
                </a:gridCol>
                <a:gridCol w="1276330">
                  <a:extLst>
                    <a:ext uri="{9D8B030D-6E8A-4147-A177-3AD203B41FA5}">
                      <a16:colId xmlns:a16="http://schemas.microsoft.com/office/drawing/2014/main" val="286114001"/>
                    </a:ext>
                  </a:extLst>
                </a:gridCol>
                <a:gridCol w="1276330">
                  <a:extLst>
                    <a:ext uri="{9D8B030D-6E8A-4147-A177-3AD203B41FA5}">
                      <a16:colId xmlns:a16="http://schemas.microsoft.com/office/drawing/2014/main" val="992468766"/>
                    </a:ext>
                  </a:extLst>
                </a:gridCol>
                <a:gridCol w="1276330">
                  <a:extLst>
                    <a:ext uri="{9D8B030D-6E8A-4147-A177-3AD203B41FA5}">
                      <a16:colId xmlns:a16="http://schemas.microsoft.com/office/drawing/2014/main" val="2152640451"/>
                    </a:ext>
                  </a:extLst>
                </a:gridCol>
              </a:tblGrid>
              <a:tr h="484410">
                <a:tc>
                  <a:txBody>
                    <a:bodyPr/>
                    <a:lstStyle/>
                    <a:p>
                      <a:pPr algn="l"/>
                      <a:r>
                        <a:rPr lang="en-US" sz="1600" dirty="0">
                          <a:solidFill>
                            <a:schemeClr val="bg1"/>
                          </a:solidFill>
                          <a:latin typeface="+mn-lt"/>
                        </a:rPr>
                        <a:t>Survey Question</a:t>
                      </a:r>
                    </a:p>
                  </a:txBody>
                  <a:tcPr marL="93260" marR="93260" marT="46630" marB="466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1600" dirty="0">
                          <a:solidFill>
                            <a:schemeClr val="bg1"/>
                          </a:solidFill>
                          <a:latin typeface="+mn-lt"/>
                        </a:rPr>
                        <a:t>Customer 1 </a:t>
                      </a:r>
                      <a:r>
                        <a:rPr lang="en-US" sz="1200" dirty="0">
                          <a:solidFill>
                            <a:schemeClr val="bg1"/>
                          </a:solidFill>
                          <a:latin typeface="+mn-lt"/>
                        </a:rPr>
                        <a:t>Scores</a:t>
                      </a:r>
                      <a:endParaRPr lang="en-US" sz="1600" dirty="0">
                        <a:solidFill>
                          <a:schemeClr val="bg1"/>
                        </a:solidFill>
                        <a:latin typeface="+mn-lt"/>
                      </a:endParaRPr>
                    </a:p>
                  </a:txBody>
                  <a:tcPr marL="93260" marR="93260" marT="46630" marB="466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1600" dirty="0">
                          <a:solidFill>
                            <a:schemeClr val="bg1"/>
                          </a:solidFill>
                          <a:latin typeface="+mn-lt"/>
                        </a:rPr>
                        <a:t>Customer 2 </a:t>
                      </a:r>
                      <a:r>
                        <a:rPr lang="en-US" sz="1200" dirty="0">
                          <a:solidFill>
                            <a:schemeClr val="bg1"/>
                          </a:solidFill>
                          <a:latin typeface="+mn-lt"/>
                        </a:rPr>
                        <a:t>Scores</a:t>
                      </a:r>
                      <a:endParaRPr lang="en-US" sz="1600" dirty="0">
                        <a:solidFill>
                          <a:schemeClr val="bg1"/>
                        </a:solidFill>
                        <a:latin typeface="+mn-lt"/>
                      </a:endParaRPr>
                    </a:p>
                  </a:txBody>
                  <a:tcPr marL="93260" marR="93260" marT="46630" marB="466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1600" dirty="0">
                          <a:solidFill>
                            <a:schemeClr val="bg1"/>
                          </a:solidFill>
                          <a:latin typeface="+mn-lt"/>
                        </a:rPr>
                        <a:t>Customer 3 </a:t>
                      </a:r>
                      <a:r>
                        <a:rPr lang="en-US" sz="1200" dirty="0">
                          <a:solidFill>
                            <a:schemeClr val="bg1"/>
                          </a:solidFill>
                          <a:latin typeface="+mn-lt"/>
                        </a:rPr>
                        <a:t>Scores</a:t>
                      </a:r>
                      <a:endParaRPr lang="en-US" sz="1600" dirty="0">
                        <a:solidFill>
                          <a:schemeClr val="bg1"/>
                        </a:solidFill>
                        <a:latin typeface="+mn-lt"/>
                      </a:endParaRPr>
                    </a:p>
                  </a:txBody>
                  <a:tcPr marL="93260" marR="93260" marT="46630" marB="466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1600" dirty="0">
                          <a:solidFill>
                            <a:schemeClr val="bg1"/>
                          </a:solidFill>
                          <a:latin typeface="+mn-lt"/>
                        </a:rPr>
                        <a:t>Customer 4 </a:t>
                      </a:r>
                      <a:r>
                        <a:rPr lang="en-US" sz="1200" dirty="0">
                          <a:solidFill>
                            <a:schemeClr val="bg1"/>
                          </a:solidFill>
                          <a:latin typeface="+mn-lt"/>
                        </a:rPr>
                        <a:t>Scores</a:t>
                      </a:r>
                      <a:endParaRPr lang="en-US" sz="1600" dirty="0">
                        <a:solidFill>
                          <a:schemeClr val="bg1"/>
                        </a:solidFill>
                        <a:latin typeface="+mn-lt"/>
                      </a:endParaRPr>
                    </a:p>
                  </a:txBody>
                  <a:tcPr marL="93260" marR="93260" marT="46630" marB="466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1600" dirty="0">
                          <a:solidFill>
                            <a:schemeClr val="bg1"/>
                          </a:solidFill>
                          <a:latin typeface="+mn-lt"/>
                        </a:rPr>
                        <a:t>Customer 5 </a:t>
                      </a:r>
                      <a:r>
                        <a:rPr lang="en-US" sz="1200" dirty="0">
                          <a:solidFill>
                            <a:schemeClr val="bg1"/>
                          </a:solidFill>
                          <a:latin typeface="+mn-lt"/>
                        </a:rPr>
                        <a:t>Scores</a:t>
                      </a:r>
                      <a:endParaRPr lang="en-US" sz="1600" dirty="0">
                        <a:solidFill>
                          <a:schemeClr val="bg1"/>
                        </a:solidFill>
                        <a:latin typeface="+mn-lt"/>
                      </a:endParaRPr>
                    </a:p>
                  </a:txBody>
                  <a:tcPr marL="93260" marR="93260" marT="46630" marB="466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1600" dirty="0">
                          <a:solidFill>
                            <a:schemeClr val="bg1"/>
                          </a:solidFill>
                          <a:latin typeface="+mn-lt"/>
                        </a:rPr>
                        <a:t>Average </a:t>
                      </a:r>
                      <a:r>
                        <a:rPr lang="en-US" sz="1200" dirty="0">
                          <a:solidFill>
                            <a:schemeClr val="bg1"/>
                          </a:solidFill>
                          <a:latin typeface="+mn-lt"/>
                        </a:rPr>
                        <a:t>Score</a:t>
                      </a:r>
                      <a:endParaRPr lang="en-US" sz="1600" dirty="0">
                        <a:solidFill>
                          <a:schemeClr val="bg1"/>
                        </a:solidFill>
                        <a:latin typeface="+mn-lt"/>
                      </a:endParaRPr>
                    </a:p>
                  </a:txBody>
                  <a:tcPr marL="93260" marR="93260" marT="46630" marB="466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33952646"/>
                  </a:ext>
                </a:extLst>
              </a:tr>
              <a:tr h="492506">
                <a:tc>
                  <a:txBody>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mn-lt"/>
                        </a:rPr>
                        <a:t>Easy</a:t>
                      </a:r>
                      <a:r>
                        <a:rPr lang="en-US" sz="1600" dirty="0">
                          <a:solidFill>
                            <a:schemeClr val="tx1"/>
                          </a:solidFill>
                          <a:latin typeface="+mn-lt"/>
                        </a:rPr>
                        <a:t> </a:t>
                      </a:r>
                      <a:br>
                        <a:rPr lang="en-US" sz="1600" dirty="0">
                          <a:solidFill>
                            <a:schemeClr val="tx1"/>
                          </a:solidFill>
                          <a:latin typeface="+mn-lt"/>
                        </a:rPr>
                      </a:br>
                      <a:r>
                        <a:rPr lang="en-US" sz="1200" dirty="0">
                          <a:solidFill>
                            <a:schemeClr val="tx1"/>
                          </a:solidFill>
                          <a:latin typeface="+mn-lt"/>
                        </a:rPr>
                        <a:t>(</a:t>
                      </a:r>
                      <a:r>
                        <a:rPr lang="en-US" sz="1200" dirty="0">
                          <a:solidFill>
                            <a:schemeClr val="tx1"/>
                          </a:solidFill>
                          <a:latin typeface="+mn-lt"/>
                          <a:cs typeface="Segoe UI Light" panose="020B0502040204020203" pitchFamily="34" charset="0"/>
                        </a:rPr>
                        <a:t>On a scale of 1-10, h</a:t>
                      </a:r>
                      <a:r>
                        <a:rPr lang="en-US" sz="1200" dirty="0">
                          <a:solidFill>
                            <a:schemeClr val="tx1"/>
                          </a:solidFill>
                          <a:latin typeface="+mn-lt"/>
                        </a:rPr>
                        <a:t>ow easy was to do business </a:t>
                      </a:r>
                      <a:br>
                        <a:rPr lang="en-US" sz="1200" dirty="0">
                          <a:solidFill>
                            <a:schemeClr val="tx1"/>
                          </a:solidFill>
                          <a:latin typeface="+mn-lt"/>
                        </a:rPr>
                      </a:br>
                      <a:r>
                        <a:rPr lang="en-US" sz="1200" dirty="0">
                          <a:solidFill>
                            <a:schemeClr val="tx1"/>
                          </a:solidFill>
                          <a:latin typeface="+mn-lt"/>
                        </a:rPr>
                        <a:t>with us?)</a:t>
                      </a:r>
                      <a:endParaRPr lang="en-US" sz="1600" dirty="0">
                        <a:solidFill>
                          <a:schemeClr val="tx1"/>
                        </a:solidFill>
                        <a:latin typeface="+mn-lt"/>
                      </a:endParaRPr>
                    </a:p>
                  </a:txBody>
                  <a:tcPr marL="93260" marR="93260" marT="46630" marB="466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en-US" sz="1600" dirty="0">
                        <a:solidFill>
                          <a:schemeClr val="tx1"/>
                        </a:solidFill>
                        <a:latin typeface="+mn-lt"/>
                      </a:endParaRPr>
                    </a:p>
                  </a:txBody>
                  <a:tcPr marL="93260" marR="93260" marT="46630" marB="466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en-US" sz="1600" dirty="0">
                        <a:solidFill>
                          <a:schemeClr val="tx1"/>
                        </a:solidFill>
                        <a:latin typeface="+mn-lt"/>
                      </a:endParaRPr>
                    </a:p>
                  </a:txBody>
                  <a:tcPr marL="93260" marR="93260" marT="46630" marB="466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en-US" sz="1600" dirty="0">
                        <a:solidFill>
                          <a:schemeClr val="tx1"/>
                        </a:solidFill>
                        <a:latin typeface="+mn-lt"/>
                      </a:endParaRPr>
                    </a:p>
                  </a:txBody>
                  <a:tcPr marL="93260" marR="93260" marT="46630" marB="466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en-US" sz="1600" dirty="0">
                        <a:solidFill>
                          <a:schemeClr val="tx1"/>
                        </a:solidFill>
                        <a:latin typeface="+mn-lt"/>
                      </a:endParaRPr>
                    </a:p>
                  </a:txBody>
                  <a:tcPr marL="93260" marR="93260" marT="46630" marB="466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en-US" sz="1600" dirty="0">
                        <a:solidFill>
                          <a:schemeClr val="tx1"/>
                        </a:solidFill>
                        <a:latin typeface="+mn-lt"/>
                      </a:endParaRPr>
                    </a:p>
                  </a:txBody>
                  <a:tcPr marL="93260" marR="93260" marT="46630" marB="466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en-US" sz="1600" dirty="0">
                        <a:solidFill>
                          <a:schemeClr val="tx1"/>
                        </a:solidFill>
                        <a:latin typeface="+mn-lt"/>
                      </a:endParaRPr>
                    </a:p>
                  </a:txBody>
                  <a:tcPr marL="93260" marR="93260" marT="46630" marB="466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66084632"/>
                  </a:ext>
                </a:extLst>
              </a:tr>
              <a:tr h="594758">
                <a:tc>
                  <a:txBody>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mn-lt"/>
                        </a:rPr>
                        <a:t>Enjoyable</a:t>
                      </a:r>
                      <a:r>
                        <a:rPr lang="en-US" sz="1600" dirty="0">
                          <a:solidFill>
                            <a:schemeClr val="tx1"/>
                          </a:solidFill>
                          <a:latin typeface="+mn-lt"/>
                        </a:rPr>
                        <a:t> </a:t>
                      </a:r>
                      <a:br>
                        <a:rPr lang="en-US" sz="1600" dirty="0">
                          <a:solidFill>
                            <a:schemeClr val="tx1"/>
                          </a:solidFill>
                          <a:latin typeface="+mn-lt"/>
                        </a:rPr>
                      </a:br>
                      <a:r>
                        <a:rPr lang="en-US" sz="1200" b="0" dirty="0">
                          <a:solidFill>
                            <a:schemeClr val="tx1"/>
                          </a:solidFill>
                          <a:latin typeface="+mn-lt"/>
                        </a:rPr>
                        <a:t>(</a:t>
                      </a:r>
                      <a:r>
                        <a:rPr lang="en-US" sz="1200" dirty="0">
                          <a:solidFill>
                            <a:schemeClr val="tx1"/>
                          </a:solidFill>
                          <a:latin typeface="+mn-lt"/>
                          <a:cs typeface="Segoe UI Light" panose="020B0502040204020203" pitchFamily="34" charset="0"/>
                        </a:rPr>
                        <a:t>On a scale of 1-10, how enjoyable is it to do business with us?)</a:t>
                      </a:r>
                      <a:endParaRPr lang="en-US" sz="1600" dirty="0">
                        <a:solidFill>
                          <a:schemeClr val="tx1"/>
                        </a:solidFill>
                        <a:latin typeface="+mn-lt"/>
                        <a:cs typeface="Segoe UI Light" panose="020B0502040204020203" pitchFamily="34" charset="0"/>
                      </a:endParaRPr>
                    </a:p>
                  </a:txBody>
                  <a:tcPr marL="93260" marR="93260" marT="46630" marB="466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en-US" sz="1600" dirty="0">
                        <a:solidFill>
                          <a:schemeClr val="tx1"/>
                        </a:solidFill>
                        <a:latin typeface="+mn-lt"/>
                      </a:endParaRPr>
                    </a:p>
                  </a:txBody>
                  <a:tcPr marL="93260" marR="93260" marT="46630" marB="466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en-US" sz="1600" dirty="0">
                        <a:solidFill>
                          <a:schemeClr val="tx1"/>
                        </a:solidFill>
                        <a:latin typeface="+mn-lt"/>
                      </a:endParaRPr>
                    </a:p>
                  </a:txBody>
                  <a:tcPr marL="93260" marR="93260" marT="46630" marB="466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en-US" sz="1600" dirty="0">
                        <a:solidFill>
                          <a:schemeClr val="tx1"/>
                        </a:solidFill>
                        <a:latin typeface="+mn-lt"/>
                      </a:endParaRPr>
                    </a:p>
                  </a:txBody>
                  <a:tcPr marL="93260" marR="93260" marT="46630" marB="466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en-US" sz="1600" dirty="0">
                        <a:solidFill>
                          <a:schemeClr val="tx1"/>
                        </a:solidFill>
                        <a:latin typeface="+mn-lt"/>
                      </a:endParaRPr>
                    </a:p>
                  </a:txBody>
                  <a:tcPr marL="93260" marR="93260" marT="46630" marB="466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en-US" sz="1600" dirty="0">
                        <a:solidFill>
                          <a:schemeClr val="tx1"/>
                        </a:solidFill>
                        <a:latin typeface="+mn-lt"/>
                      </a:endParaRPr>
                    </a:p>
                  </a:txBody>
                  <a:tcPr marL="93260" marR="93260" marT="46630" marB="466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en-US" sz="1600" dirty="0">
                        <a:solidFill>
                          <a:schemeClr val="tx1"/>
                        </a:solidFill>
                        <a:latin typeface="+mn-lt"/>
                      </a:endParaRPr>
                    </a:p>
                  </a:txBody>
                  <a:tcPr marL="93260" marR="93260" marT="46630" marB="466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93627296"/>
                  </a:ext>
                </a:extLst>
              </a:tr>
              <a:tr h="673955">
                <a:tc>
                  <a:txBody>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mn-lt"/>
                        </a:rPr>
                        <a:t>Useful</a:t>
                      </a:r>
                      <a:r>
                        <a:rPr lang="en-US" sz="1600" dirty="0">
                          <a:solidFill>
                            <a:schemeClr val="tx1"/>
                          </a:solidFill>
                          <a:latin typeface="+mn-lt"/>
                        </a:rPr>
                        <a:t> </a:t>
                      </a:r>
                      <a:br>
                        <a:rPr lang="en-US" sz="1600" dirty="0">
                          <a:solidFill>
                            <a:schemeClr val="tx1"/>
                          </a:solidFill>
                          <a:latin typeface="+mn-lt"/>
                        </a:rPr>
                      </a:br>
                      <a:r>
                        <a:rPr lang="en-US" sz="1200" dirty="0">
                          <a:solidFill>
                            <a:schemeClr val="tx1"/>
                          </a:solidFill>
                          <a:latin typeface="+mn-lt"/>
                        </a:rPr>
                        <a:t>(</a:t>
                      </a:r>
                      <a:r>
                        <a:rPr lang="en-US" sz="1200" dirty="0">
                          <a:solidFill>
                            <a:schemeClr val="tx1"/>
                          </a:solidFill>
                          <a:latin typeface="+mn-lt"/>
                          <a:cs typeface="Segoe UI Light" panose="020B0502040204020203" pitchFamily="34" charset="0"/>
                        </a:rPr>
                        <a:t>On a scale of 1-10, how well, overall does “X solution” and our company as a service provider meet your needs as a customer?)</a:t>
                      </a:r>
                      <a:endParaRPr lang="en-US" sz="1600" dirty="0">
                        <a:solidFill>
                          <a:schemeClr val="tx1"/>
                        </a:solidFill>
                        <a:latin typeface="+mn-lt"/>
                        <a:cs typeface="Segoe UI Light" panose="020B0502040204020203" pitchFamily="34" charset="0"/>
                      </a:endParaRPr>
                    </a:p>
                  </a:txBody>
                  <a:tcPr marL="93260" marR="93260" marT="46630" marB="466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en-US" sz="1600" dirty="0">
                        <a:solidFill>
                          <a:schemeClr val="tx1"/>
                        </a:solidFill>
                        <a:latin typeface="+mn-lt"/>
                      </a:endParaRPr>
                    </a:p>
                  </a:txBody>
                  <a:tcPr marL="93260" marR="93260" marT="46630" marB="466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en-US" sz="1600" dirty="0">
                        <a:solidFill>
                          <a:schemeClr val="tx1"/>
                        </a:solidFill>
                        <a:latin typeface="+mn-lt"/>
                      </a:endParaRPr>
                    </a:p>
                  </a:txBody>
                  <a:tcPr marL="93260" marR="93260" marT="46630" marB="466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en-US" sz="1600" dirty="0">
                        <a:solidFill>
                          <a:schemeClr val="tx1"/>
                        </a:solidFill>
                        <a:latin typeface="+mn-lt"/>
                      </a:endParaRPr>
                    </a:p>
                  </a:txBody>
                  <a:tcPr marL="93260" marR="93260" marT="46630" marB="466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en-US" sz="1600" dirty="0">
                        <a:solidFill>
                          <a:schemeClr val="tx1"/>
                        </a:solidFill>
                        <a:latin typeface="+mn-lt"/>
                      </a:endParaRPr>
                    </a:p>
                  </a:txBody>
                  <a:tcPr marL="93260" marR="93260" marT="46630" marB="466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en-US" sz="1600" dirty="0">
                        <a:solidFill>
                          <a:schemeClr val="tx1"/>
                        </a:solidFill>
                        <a:latin typeface="+mn-lt"/>
                      </a:endParaRPr>
                    </a:p>
                  </a:txBody>
                  <a:tcPr marL="93260" marR="93260" marT="46630" marB="466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en-US" sz="1600" dirty="0">
                        <a:solidFill>
                          <a:schemeClr val="tx1"/>
                        </a:solidFill>
                        <a:latin typeface="+mn-lt"/>
                      </a:endParaRPr>
                    </a:p>
                  </a:txBody>
                  <a:tcPr marL="93260" marR="93260" marT="46630" marB="466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46776856"/>
                  </a:ext>
                </a:extLst>
              </a:tr>
              <a:tr h="751310">
                <a:tc>
                  <a:txBody>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mn-lt"/>
                        </a:rPr>
                        <a:t>Recommend</a:t>
                      </a:r>
                      <a:r>
                        <a:rPr lang="en-US" sz="1600" dirty="0">
                          <a:solidFill>
                            <a:schemeClr val="tx1"/>
                          </a:solidFill>
                          <a:latin typeface="+mn-lt"/>
                        </a:rPr>
                        <a:t> </a:t>
                      </a:r>
                      <a:br>
                        <a:rPr lang="en-US" sz="1600" dirty="0">
                          <a:solidFill>
                            <a:schemeClr val="tx1"/>
                          </a:solidFill>
                          <a:latin typeface="+mn-lt"/>
                        </a:rPr>
                      </a:br>
                      <a:r>
                        <a:rPr lang="en-US" sz="1200" dirty="0">
                          <a:solidFill>
                            <a:schemeClr val="tx1"/>
                          </a:solidFill>
                          <a:latin typeface="+mn-lt"/>
                        </a:rPr>
                        <a:t>(</a:t>
                      </a:r>
                      <a:r>
                        <a:rPr lang="en-US" sz="1200" dirty="0">
                          <a:solidFill>
                            <a:schemeClr val="tx1"/>
                          </a:solidFill>
                          <a:latin typeface="+mn-lt"/>
                          <a:cs typeface="Segoe UI Light" panose="020B0502040204020203" pitchFamily="34" charset="0"/>
                        </a:rPr>
                        <a:t>On a scale of 1-10, how likely are you to recommend us to a friend or business colleague?)</a:t>
                      </a:r>
                      <a:endParaRPr lang="en-US" sz="1600" dirty="0">
                        <a:solidFill>
                          <a:schemeClr val="tx1"/>
                        </a:solidFill>
                        <a:latin typeface="+mn-lt"/>
                        <a:cs typeface="Segoe UI Light" panose="020B0502040204020203" pitchFamily="34" charset="0"/>
                      </a:endParaRPr>
                    </a:p>
                  </a:txBody>
                  <a:tcPr marL="93260" marR="93260" marT="46630" marB="466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en-US" sz="1600" dirty="0">
                        <a:solidFill>
                          <a:schemeClr val="tx1"/>
                        </a:solidFill>
                        <a:latin typeface="+mn-lt"/>
                      </a:endParaRPr>
                    </a:p>
                  </a:txBody>
                  <a:tcPr marL="93260" marR="93260" marT="46630" marB="466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en-US" sz="1600" dirty="0">
                        <a:solidFill>
                          <a:schemeClr val="tx1"/>
                        </a:solidFill>
                        <a:latin typeface="+mn-lt"/>
                      </a:endParaRPr>
                    </a:p>
                  </a:txBody>
                  <a:tcPr marL="93260" marR="93260" marT="46630" marB="466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en-US" sz="1600" dirty="0">
                        <a:solidFill>
                          <a:schemeClr val="tx1"/>
                        </a:solidFill>
                        <a:latin typeface="+mn-lt"/>
                      </a:endParaRPr>
                    </a:p>
                  </a:txBody>
                  <a:tcPr marL="93260" marR="93260" marT="46630" marB="466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en-US" sz="1600" dirty="0">
                        <a:solidFill>
                          <a:schemeClr val="tx1"/>
                        </a:solidFill>
                        <a:latin typeface="+mn-lt"/>
                      </a:endParaRPr>
                    </a:p>
                  </a:txBody>
                  <a:tcPr marL="93260" marR="93260" marT="46630" marB="466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en-US" sz="1600" dirty="0">
                        <a:solidFill>
                          <a:schemeClr val="tx1"/>
                        </a:solidFill>
                        <a:latin typeface="+mn-lt"/>
                      </a:endParaRPr>
                    </a:p>
                  </a:txBody>
                  <a:tcPr marL="93260" marR="93260" marT="46630" marB="466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en-US" sz="1600" dirty="0">
                        <a:solidFill>
                          <a:schemeClr val="tx1"/>
                        </a:solidFill>
                        <a:latin typeface="+mn-lt"/>
                      </a:endParaRPr>
                    </a:p>
                  </a:txBody>
                  <a:tcPr marL="93260" marR="93260" marT="46630" marB="466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92888766"/>
                  </a:ext>
                </a:extLst>
              </a:tr>
              <a:tr h="777640">
                <a:tc>
                  <a:txBody>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mn-lt"/>
                        </a:rPr>
                        <a:t>Repeat</a:t>
                      </a:r>
                      <a:r>
                        <a:rPr lang="en-US" sz="1600" dirty="0">
                          <a:solidFill>
                            <a:schemeClr val="tx1"/>
                          </a:solidFill>
                          <a:latin typeface="+mn-lt"/>
                        </a:rPr>
                        <a:t> </a:t>
                      </a:r>
                      <a:br>
                        <a:rPr lang="en-US" sz="1600" dirty="0">
                          <a:solidFill>
                            <a:schemeClr val="tx1"/>
                          </a:solidFill>
                          <a:latin typeface="+mn-lt"/>
                        </a:rPr>
                      </a:br>
                      <a:r>
                        <a:rPr lang="en-US" sz="1200" dirty="0">
                          <a:solidFill>
                            <a:schemeClr val="tx1"/>
                          </a:solidFill>
                          <a:latin typeface="+mn-lt"/>
                        </a:rPr>
                        <a:t>(</a:t>
                      </a:r>
                      <a:r>
                        <a:rPr lang="en-US" sz="1200" dirty="0">
                          <a:solidFill>
                            <a:schemeClr val="tx1"/>
                          </a:solidFill>
                          <a:latin typeface="+mn-lt"/>
                          <a:cs typeface="Segoe UI Light" panose="020B0502040204020203" pitchFamily="34" charset="0"/>
                        </a:rPr>
                        <a:t>On a scale of 1-10, how likely are you to continue using us for your solution needs in the next </a:t>
                      </a:r>
                      <a:br>
                        <a:rPr lang="en-US" sz="1200" dirty="0">
                          <a:solidFill>
                            <a:schemeClr val="tx1"/>
                          </a:solidFill>
                          <a:latin typeface="+mn-lt"/>
                          <a:cs typeface="Segoe UI Light" panose="020B0502040204020203" pitchFamily="34" charset="0"/>
                        </a:rPr>
                      </a:br>
                      <a:r>
                        <a:rPr lang="en-US" sz="1200" dirty="0">
                          <a:solidFill>
                            <a:schemeClr val="tx1"/>
                          </a:solidFill>
                          <a:latin typeface="+mn-lt"/>
                          <a:cs typeface="Segoe UI Light" panose="020B0502040204020203" pitchFamily="34" charset="0"/>
                        </a:rPr>
                        <a:t>12 months?)</a:t>
                      </a:r>
                      <a:endParaRPr lang="en-US" sz="1600" dirty="0">
                        <a:solidFill>
                          <a:schemeClr val="tx1"/>
                        </a:solidFill>
                        <a:latin typeface="+mn-lt"/>
                        <a:cs typeface="Segoe UI Light" panose="020B0502040204020203" pitchFamily="34" charset="0"/>
                      </a:endParaRPr>
                    </a:p>
                  </a:txBody>
                  <a:tcPr marL="93260" marR="93260" marT="46630" marB="466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en-US" sz="1600" dirty="0">
                        <a:solidFill>
                          <a:schemeClr val="tx1"/>
                        </a:solidFill>
                        <a:latin typeface="+mn-lt"/>
                      </a:endParaRPr>
                    </a:p>
                  </a:txBody>
                  <a:tcPr marL="93260" marR="93260" marT="46630" marB="466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en-US" sz="1600" dirty="0">
                        <a:solidFill>
                          <a:schemeClr val="tx1"/>
                        </a:solidFill>
                        <a:latin typeface="+mn-lt"/>
                      </a:endParaRPr>
                    </a:p>
                  </a:txBody>
                  <a:tcPr marL="93260" marR="93260" marT="46630" marB="466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en-US" sz="1600" dirty="0">
                        <a:solidFill>
                          <a:schemeClr val="tx1"/>
                        </a:solidFill>
                        <a:latin typeface="+mn-lt"/>
                      </a:endParaRPr>
                    </a:p>
                  </a:txBody>
                  <a:tcPr marL="93260" marR="93260" marT="46630" marB="466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en-US" sz="1600" dirty="0">
                        <a:solidFill>
                          <a:schemeClr val="tx1"/>
                        </a:solidFill>
                        <a:latin typeface="+mn-lt"/>
                      </a:endParaRPr>
                    </a:p>
                  </a:txBody>
                  <a:tcPr marL="93260" marR="93260" marT="46630" marB="466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en-US" sz="1600" dirty="0">
                        <a:solidFill>
                          <a:schemeClr val="tx1"/>
                        </a:solidFill>
                        <a:latin typeface="+mn-lt"/>
                      </a:endParaRPr>
                    </a:p>
                  </a:txBody>
                  <a:tcPr marL="93260" marR="93260" marT="46630" marB="466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en-US" sz="1600" dirty="0">
                        <a:solidFill>
                          <a:schemeClr val="tx1"/>
                        </a:solidFill>
                        <a:latin typeface="+mn-lt"/>
                      </a:endParaRPr>
                    </a:p>
                  </a:txBody>
                  <a:tcPr marL="93260" marR="93260" marT="46630" marB="466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05388766"/>
                  </a:ext>
                </a:extLst>
              </a:tr>
              <a:tr h="811934">
                <a:tc>
                  <a:txBody>
                    <a:bodyPr/>
                    <a:lstStyle/>
                    <a:p>
                      <a:pPr algn="l"/>
                      <a:r>
                        <a:rPr lang="en-US" sz="1600" b="1" dirty="0">
                          <a:solidFill>
                            <a:schemeClr val="tx1"/>
                          </a:solidFill>
                          <a:latin typeface="+mn-lt"/>
                        </a:rPr>
                        <a:t>Buy More </a:t>
                      </a:r>
                      <a:br>
                        <a:rPr lang="en-US" sz="1600" b="1" dirty="0">
                          <a:solidFill>
                            <a:schemeClr val="tx1"/>
                          </a:solidFill>
                          <a:latin typeface="+mn-lt"/>
                        </a:rPr>
                      </a:br>
                      <a:r>
                        <a:rPr lang="en-US" sz="1200" dirty="0">
                          <a:solidFill>
                            <a:schemeClr val="tx1"/>
                          </a:solidFill>
                          <a:latin typeface="+mn-lt"/>
                        </a:rPr>
                        <a:t>(</a:t>
                      </a:r>
                      <a:r>
                        <a:rPr lang="en-US" sz="1200" dirty="0">
                          <a:solidFill>
                            <a:schemeClr val="tx1"/>
                          </a:solidFill>
                          <a:latin typeface="+mn-lt"/>
                          <a:cs typeface="Segoe UI Light" panose="020B0502040204020203" pitchFamily="34" charset="0"/>
                        </a:rPr>
                        <a:t>On a scale of 1-10, how likely are you to increase the amount you spend with us for your solution needs in the next 12 months?)</a:t>
                      </a:r>
                      <a:endParaRPr lang="en-US" sz="1600" dirty="0">
                        <a:solidFill>
                          <a:schemeClr val="tx1"/>
                        </a:solidFill>
                        <a:latin typeface="+mn-lt"/>
                      </a:endParaRPr>
                    </a:p>
                  </a:txBody>
                  <a:tcPr marL="93260" marR="93260" marT="46630" marB="466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en-US" sz="1600" dirty="0">
                        <a:solidFill>
                          <a:schemeClr val="tx1"/>
                        </a:solidFill>
                        <a:latin typeface="+mn-lt"/>
                      </a:endParaRPr>
                    </a:p>
                  </a:txBody>
                  <a:tcPr marL="93260" marR="93260" marT="46630" marB="466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en-US" sz="1600" dirty="0">
                        <a:solidFill>
                          <a:schemeClr val="tx1"/>
                        </a:solidFill>
                        <a:latin typeface="+mn-lt"/>
                      </a:endParaRPr>
                    </a:p>
                  </a:txBody>
                  <a:tcPr marL="93260" marR="93260" marT="46630" marB="466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en-US" sz="1600" dirty="0">
                        <a:solidFill>
                          <a:schemeClr val="tx1"/>
                        </a:solidFill>
                        <a:latin typeface="+mn-lt"/>
                      </a:endParaRPr>
                    </a:p>
                  </a:txBody>
                  <a:tcPr marL="93260" marR="93260" marT="46630" marB="466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en-US" sz="1600" dirty="0">
                        <a:solidFill>
                          <a:schemeClr val="tx1"/>
                        </a:solidFill>
                        <a:latin typeface="+mn-lt"/>
                      </a:endParaRPr>
                    </a:p>
                  </a:txBody>
                  <a:tcPr marL="93260" marR="93260" marT="46630" marB="466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en-US" sz="1600" dirty="0">
                        <a:solidFill>
                          <a:schemeClr val="tx1"/>
                        </a:solidFill>
                        <a:latin typeface="+mn-lt"/>
                      </a:endParaRPr>
                    </a:p>
                  </a:txBody>
                  <a:tcPr marL="93260" marR="93260" marT="46630" marB="466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en-US" sz="1600" dirty="0">
                        <a:solidFill>
                          <a:schemeClr val="tx1"/>
                        </a:solidFill>
                        <a:latin typeface="+mn-lt"/>
                      </a:endParaRPr>
                    </a:p>
                  </a:txBody>
                  <a:tcPr marL="93260" marR="93260" marT="46630" marB="466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27188031"/>
                  </a:ext>
                </a:extLst>
              </a:tr>
            </a:tbl>
          </a:graphicData>
        </a:graphic>
      </p:graphicFrame>
      <p:sp>
        <p:nvSpPr>
          <p:cNvPr id="3" name="TextBox 2"/>
          <p:cNvSpPr txBox="1"/>
          <p:nvPr/>
        </p:nvSpPr>
        <p:spPr>
          <a:xfrm>
            <a:off x="8894714" y="6696450"/>
            <a:ext cx="3149260" cy="166199"/>
          </a:xfrm>
          <a:prstGeom prst="rect">
            <a:avLst/>
          </a:prstGeom>
          <a:noFill/>
        </p:spPr>
        <p:txBody>
          <a:bodyPr wrap="none" lIns="0" tIns="0" rIns="0" bIns="0" rtlCol="0">
            <a:spAutoFit/>
          </a:bodyPr>
          <a:lstStyle/>
          <a:p>
            <a:pPr>
              <a:lnSpc>
                <a:spcPct val="90000"/>
              </a:lnSpc>
              <a:spcAft>
                <a:spcPts val="612"/>
              </a:spcAft>
            </a:pPr>
            <a:r>
              <a:rPr lang="en-US" sz="1200" dirty="0"/>
              <a:t>For average, add all five scores and divide by 5</a:t>
            </a:r>
          </a:p>
        </p:txBody>
      </p:sp>
    </p:spTree>
    <p:extLst>
      <p:ext uri="{BB962C8B-B14F-4D97-AF65-F5344CB8AC3E}">
        <p14:creationId xmlns:p14="http://schemas.microsoft.com/office/powerpoint/2010/main" val="145967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863302337"/>
              </p:ext>
            </p:extLst>
          </p:nvPr>
        </p:nvGraphicFramePr>
        <p:xfrm>
          <a:off x="467184" y="1196748"/>
          <a:ext cx="11512092" cy="4838290"/>
        </p:xfrm>
        <a:graphic>
          <a:graphicData uri="http://schemas.openxmlformats.org/drawingml/2006/table">
            <a:tbl>
              <a:tblPr firstRow="1" bandRow="1">
                <a:tableStyleId>{5C22544A-7EE6-4342-B048-85BDC9FD1C3A}</a:tableStyleId>
              </a:tblPr>
              <a:tblGrid>
                <a:gridCol w="1707123">
                  <a:extLst>
                    <a:ext uri="{9D8B030D-6E8A-4147-A177-3AD203B41FA5}">
                      <a16:colId xmlns:a16="http://schemas.microsoft.com/office/drawing/2014/main" val="20000"/>
                    </a:ext>
                  </a:extLst>
                </a:gridCol>
                <a:gridCol w="9804969">
                  <a:extLst>
                    <a:ext uri="{9D8B030D-6E8A-4147-A177-3AD203B41FA5}">
                      <a16:colId xmlns:a16="http://schemas.microsoft.com/office/drawing/2014/main" val="2476814060"/>
                    </a:ext>
                  </a:extLst>
                </a:gridCol>
              </a:tblGrid>
              <a:tr h="482756">
                <a:tc gridSpan="2">
                  <a:txBody>
                    <a:bodyPr/>
                    <a:lstStyle/>
                    <a:p>
                      <a:pPr marL="0" algn="ctr" defTabSz="914367" rtl="0" eaLnBrk="1" latinLnBrk="0" hangingPunct="1"/>
                      <a:r>
                        <a:rPr lang="en-US" sz="1800" b="1" i="0" kern="1200" baseline="0" dirty="0">
                          <a:solidFill>
                            <a:schemeClr val="bg1"/>
                          </a:solidFill>
                          <a:latin typeface="+mn-lt"/>
                          <a:ea typeface="+mn-ea"/>
                          <a:cs typeface="+mn-cs"/>
                        </a:rPr>
                        <a:t>Top learnings</a:t>
                      </a:r>
                    </a:p>
                  </a:txBody>
                  <a:tcPr marL="93260" marR="93260" marT="54864" marB="5486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hMerge="1">
                  <a:txBody>
                    <a:bodyPr/>
                    <a:lstStyle/>
                    <a:p>
                      <a:pPr marL="0" algn="l" defTabSz="914367" rtl="0" eaLnBrk="1" latinLnBrk="0" hangingPunct="1"/>
                      <a:endParaRPr lang="en-US" sz="2800" b="0" i="0" kern="1200" baseline="0" dirty="0">
                        <a:solidFill>
                          <a:schemeClr val="bg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536396">
                <a:tc>
                  <a:txBody>
                    <a:bodyPr/>
                    <a:lstStyle/>
                    <a:p>
                      <a:pPr marL="0" marR="0" lvl="1" indent="0" algn="l" defTabSz="914367" rtl="0" eaLnBrk="1" fontAlgn="auto" latinLnBrk="0" hangingPunct="1">
                        <a:lnSpc>
                          <a:spcPct val="100000"/>
                        </a:lnSpc>
                        <a:spcBef>
                          <a:spcPts val="0"/>
                        </a:spcBef>
                        <a:spcAft>
                          <a:spcPts val="0"/>
                        </a:spcAft>
                        <a:buClrTx/>
                        <a:buSzTx/>
                        <a:buFontTx/>
                        <a:buNone/>
                        <a:tabLst/>
                        <a:defRPr/>
                      </a:pPr>
                      <a:r>
                        <a:rPr lang="en-US" sz="1600" b="0" dirty="0">
                          <a:latin typeface="+mn-lt"/>
                        </a:rPr>
                        <a:t>Top learning</a:t>
                      </a:r>
                    </a:p>
                  </a:txBody>
                  <a:tcPr marL="93260" marR="93260" marT="54864" marB="54864"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457183" marR="0" lvl="1" indent="0" algn="l" defTabSz="914367"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mn-lt"/>
                      </a:endParaRPr>
                    </a:p>
                  </a:txBody>
                  <a:tcPr marL="93260" marR="93260" marT="54864" marB="54864"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1559124">
                <a:tc>
                  <a:txBody>
                    <a:bodyPr/>
                    <a:lstStyle/>
                    <a:p>
                      <a:pPr marL="0" marR="0" lvl="1" indent="0" algn="l" defTabSz="914367" rtl="0" eaLnBrk="1" fontAlgn="auto" latinLnBrk="0" hangingPunct="1">
                        <a:lnSpc>
                          <a:spcPct val="100000"/>
                        </a:lnSpc>
                        <a:spcBef>
                          <a:spcPts val="0"/>
                        </a:spcBef>
                        <a:spcAft>
                          <a:spcPts val="0"/>
                        </a:spcAft>
                        <a:buClrTx/>
                        <a:buSzTx/>
                        <a:buFontTx/>
                        <a:buNone/>
                        <a:tabLst/>
                        <a:defRPr/>
                      </a:pPr>
                      <a:r>
                        <a:rPr lang="en-US" sz="1600" b="0" dirty="0">
                          <a:latin typeface="+mn-lt"/>
                        </a:rPr>
                        <a:t>Customer journey stage that had the most friction for customers</a:t>
                      </a:r>
                    </a:p>
                  </a:txBody>
                  <a:tcPr marL="93260" marR="93260" marT="54864" marB="54864"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457183" marR="0" lvl="1" indent="0" algn="l" defTabSz="914367"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mn-lt"/>
                      </a:endParaRPr>
                    </a:p>
                  </a:txBody>
                  <a:tcPr marL="93260" marR="93260" marT="54864" marB="54864"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1273046">
                <a:tc>
                  <a:txBody>
                    <a:bodyPr/>
                    <a:lstStyle/>
                    <a:p>
                      <a:pPr marL="0" marR="0" lvl="1" indent="0" algn="l" defTabSz="914367" rtl="0" eaLnBrk="1" fontAlgn="auto" latinLnBrk="0" hangingPunct="1">
                        <a:lnSpc>
                          <a:spcPct val="100000"/>
                        </a:lnSpc>
                        <a:spcBef>
                          <a:spcPts val="0"/>
                        </a:spcBef>
                        <a:spcAft>
                          <a:spcPts val="0"/>
                        </a:spcAft>
                        <a:buClrTx/>
                        <a:buSzTx/>
                        <a:buFontTx/>
                        <a:buNone/>
                        <a:tabLst/>
                        <a:defRPr/>
                      </a:pPr>
                      <a:r>
                        <a:rPr lang="en-US" sz="1600" b="0" dirty="0">
                          <a:latin typeface="+mn-lt"/>
                        </a:rPr>
                        <a:t>Company touchpoint that had the most friction</a:t>
                      </a:r>
                    </a:p>
                  </a:txBody>
                  <a:tcPr marL="93260" marR="93260" marT="54864" marB="54864"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457183" marR="0" lvl="1" indent="0" algn="l" defTabSz="914367"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mn-lt"/>
                      </a:endParaRPr>
                    </a:p>
                  </a:txBody>
                  <a:tcPr marL="93260" marR="93260" marT="54864" marB="54864"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986968">
                <a:tc>
                  <a:txBody>
                    <a:bodyPr/>
                    <a:lstStyle/>
                    <a:p>
                      <a:pPr marL="0" marR="0" lvl="1" indent="0" algn="l" defTabSz="914367" rtl="0" eaLnBrk="1" fontAlgn="auto" latinLnBrk="0" hangingPunct="1">
                        <a:lnSpc>
                          <a:spcPct val="100000"/>
                        </a:lnSpc>
                        <a:spcBef>
                          <a:spcPts val="200"/>
                        </a:spcBef>
                        <a:spcAft>
                          <a:spcPts val="200"/>
                        </a:spcAft>
                        <a:buClrTx/>
                        <a:buSzTx/>
                        <a:buFontTx/>
                        <a:buNone/>
                        <a:tabLst/>
                        <a:defRPr/>
                      </a:pPr>
                      <a:r>
                        <a:rPr lang="en-US" sz="1600" b="0" dirty="0">
                          <a:latin typeface="+mn-lt"/>
                        </a:rPr>
                        <a:t>Your plans to address the touchpoint pains</a:t>
                      </a:r>
                    </a:p>
                  </a:txBody>
                  <a:tcPr marL="93260" marR="93260" marT="54864" marB="54864"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457183" marR="0" lvl="1" indent="0" algn="l" defTabSz="914367" rtl="0" eaLnBrk="1" fontAlgn="auto" latinLnBrk="0" hangingPunct="1">
                        <a:lnSpc>
                          <a:spcPct val="100000"/>
                        </a:lnSpc>
                        <a:spcBef>
                          <a:spcPts val="200"/>
                        </a:spcBef>
                        <a:spcAft>
                          <a:spcPts val="200"/>
                        </a:spcAft>
                        <a:buClrTx/>
                        <a:buSzTx/>
                        <a:buFontTx/>
                        <a:buNone/>
                        <a:tabLst/>
                        <a:defRPr/>
                      </a:pPr>
                      <a:endParaRPr lang="en-US" sz="1400" dirty="0">
                        <a:solidFill>
                          <a:schemeClr val="tx1"/>
                        </a:solidFill>
                        <a:latin typeface="+mn-lt"/>
                      </a:endParaRPr>
                    </a:p>
                  </a:txBody>
                  <a:tcPr marL="93260" marR="93260" marT="54864" marB="54864"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bl>
          </a:graphicData>
        </a:graphic>
      </p:graphicFrame>
      <p:sp>
        <p:nvSpPr>
          <p:cNvPr id="2" name="Title 1"/>
          <p:cNvSpPr>
            <a:spLocks noGrp="1"/>
          </p:cNvSpPr>
          <p:nvPr>
            <p:ph type="title"/>
          </p:nvPr>
        </p:nvSpPr>
        <p:spPr/>
        <p:txBody>
          <a:bodyPr/>
          <a:lstStyle/>
          <a:p>
            <a:r>
              <a:rPr lang="en-US" dirty="0"/>
              <a:t>J. Top Learnings from Customer Interviews</a:t>
            </a:r>
          </a:p>
        </p:txBody>
      </p:sp>
      <p:sp>
        <p:nvSpPr>
          <p:cNvPr id="4" name="TextBox 3">
            <a:extLst>
              <a:ext uri="{FF2B5EF4-FFF2-40B4-BE49-F238E27FC236}">
                <a16:creationId xmlns:a16="http://schemas.microsoft.com/office/drawing/2014/main" id="{FF926F6E-E411-4A2B-B99A-D119F19AB7DB}"/>
              </a:ext>
            </a:extLst>
          </p:cNvPr>
          <p:cNvSpPr txBox="1"/>
          <p:nvPr/>
        </p:nvSpPr>
        <p:spPr>
          <a:xfrm>
            <a:off x="274639" y="6220800"/>
            <a:ext cx="11889564" cy="794064"/>
          </a:xfrm>
          <a:prstGeom prst="rect">
            <a:avLst/>
          </a:prstGeom>
          <a:noFill/>
        </p:spPr>
        <p:txBody>
          <a:bodyPr wrap="square" lIns="182880" tIns="146304" rIns="182880" bIns="146304" rtlCol="0">
            <a:spAutoFit/>
          </a:bodyPr>
          <a:lstStyle/>
          <a:p>
            <a:pPr>
              <a:lnSpc>
                <a:spcPct val="90000"/>
              </a:lnSpc>
              <a:spcAft>
                <a:spcPts val="600"/>
              </a:spcAft>
            </a:pPr>
            <a:r>
              <a:rPr lang="en-US" sz="1200" dirty="0">
                <a:gradFill>
                  <a:gsLst>
                    <a:gs pos="2917">
                      <a:schemeClr val="tx1"/>
                    </a:gs>
                    <a:gs pos="30000">
                      <a:schemeClr val="tx1"/>
                    </a:gs>
                  </a:gsLst>
                  <a:lin ang="5400000" scaled="0"/>
                </a:gradFill>
              </a:rPr>
              <a:t>Ex. Customers are very tuned into environmentally sensitive products. Millennials expect a personalized experience. We had the most pain with expand stage, trying to get our customers to try a new offering from us. We found issues with our app and service at the counter being prompt and ready for customers. We plan to assign one employee to monitor orders via the app and ensure timely delivery of beverages.</a:t>
            </a:r>
          </a:p>
        </p:txBody>
      </p:sp>
    </p:spTree>
    <p:extLst>
      <p:ext uri="{BB962C8B-B14F-4D97-AF65-F5344CB8AC3E}">
        <p14:creationId xmlns:p14="http://schemas.microsoft.com/office/powerpoint/2010/main" val="47575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571415786"/>
              </p:ext>
            </p:extLst>
          </p:nvPr>
        </p:nvGraphicFramePr>
        <p:xfrm>
          <a:off x="467184" y="1196749"/>
          <a:ext cx="11512092" cy="2096980"/>
        </p:xfrm>
        <a:graphic>
          <a:graphicData uri="http://schemas.openxmlformats.org/drawingml/2006/table">
            <a:tbl>
              <a:tblPr firstRow="1" bandRow="1">
                <a:tableStyleId>{5C22544A-7EE6-4342-B048-85BDC9FD1C3A}</a:tableStyleId>
              </a:tblPr>
              <a:tblGrid>
                <a:gridCol w="2878023">
                  <a:extLst>
                    <a:ext uri="{9D8B030D-6E8A-4147-A177-3AD203B41FA5}">
                      <a16:colId xmlns:a16="http://schemas.microsoft.com/office/drawing/2014/main" val="20000"/>
                    </a:ext>
                  </a:extLst>
                </a:gridCol>
                <a:gridCol w="2878023">
                  <a:extLst>
                    <a:ext uri="{9D8B030D-6E8A-4147-A177-3AD203B41FA5}">
                      <a16:colId xmlns:a16="http://schemas.microsoft.com/office/drawing/2014/main" val="3359160266"/>
                    </a:ext>
                  </a:extLst>
                </a:gridCol>
                <a:gridCol w="2878023">
                  <a:extLst>
                    <a:ext uri="{9D8B030D-6E8A-4147-A177-3AD203B41FA5}">
                      <a16:colId xmlns:a16="http://schemas.microsoft.com/office/drawing/2014/main" val="3233740590"/>
                    </a:ext>
                  </a:extLst>
                </a:gridCol>
                <a:gridCol w="2878023">
                  <a:extLst>
                    <a:ext uri="{9D8B030D-6E8A-4147-A177-3AD203B41FA5}">
                      <a16:colId xmlns:a16="http://schemas.microsoft.com/office/drawing/2014/main" val="2081511849"/>
                    </a:ext>
                  </a:extLst>
                </a:gridCol>
              </a:tblGrid>
              <a:tr h="411480">
                <a:tc>
                  <a:txBody>
                    <a:bodyPr/>
                    <a:lstStyle/>
                    <a:p>
                      <a:pPr algn="l"/>
                      <a:r>
                        <a:rPr lang="en-US" sz="1800" b="1" i="0" baseline="0" dirty="0">
                          <a:solidFill>
                            <a:schemeClr val="bg1"/>
                          </a:solidFill>
                          <a:latin typeface="+mn-lt"/>
                        </a:rPr>
                        <a:t>Name/Title</a:t>
                      </a:r>
                    </a:p>
                  </a:txBody>
                  <a:tcPr marL="93260" marR="93260" marT="46630" marB="466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l"/>
                      <a:r>
                        <a:rPr lang="en-US" sz="1800" b="1" i="0" baseline="0" dirty="0">
                          <a:solidFill>
                            <a:schemeClr val="bg1"/>
                          </a:solidFill>
                          <a:latin typeface="+mn-lt"/>
                        </a:rPr>
                        <a:t>Company</a:t>
                      </a:r>
                    </a:p>
                  </a:txBody>
                  <a:tcPr marL="93260" marR="93260" marT="46630" marB="466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l"/>
                      <a:r>
                        <a:rPr lang="en-US" sz="1800" b="1" i="0" baseline="0" dirty="0">
                          <a:solidFill>
                            <a:schemeClr val="bg1"/>
                          </a:solidFill>
                          <a:latin typeface="+mn-lt"/>
                        </a:rPr>
                        <a:t>Phone</a:t>
                      </a:r>
                    </a:p>
                  </a:txBody>
                  <a:tcPr marL="93260" marR="93260" marT="46630" marB="466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l"/>
                      <a:r>
                        <a:rPr lang="en-US" sz="1800" b="1" i="0" baseline="0" dirty="0">
                          <a:solidFill>
                            <a:schemeClr val="bg1"/>
                          </a:solidFill>
                          <a:latin typeface="+mn-lt"/>
                        </a:rPr>
                        <a:t>Email</a:t>
                      </a:r>
                    </a:p>
                  </a:txBody>
                  <a:tcPr marL="93260" marR="93260" marT="46630" marB="466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158832">
                <a:tc>
                  <a:txBody>
                    <a:bodyPr/>
                    <a:lstStyle/>
                    <a:p>
                      <a:pPr marL="0" marR="0" lvl="1" indent="0" algn="l" defTabSz="914367"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n-lt"/>
                        </a:rPr>
                        <a:t>1.</a:t>
                      </a:r>
                    </a:p>
                  </a:txBody>
                  <a:tcPr marL="93260" marR="93260" marT="46630" marB="466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457183" marR="0" lvl="1" indent="0" algn="l" defTabSz="914367" rtl="0" eaLnBrk="1" fontAlgn="auto" latinLnBrk="0" hangingPunct="1">
                        <a:lnSpc>
                          <a:spcPct val="100000"/>
                        </a:lnSpc>
                        <a:spcBef>
                          <a:spcPts val="0"/>
                        </a:spcBef>
                        <a:spcAft>
                          <a:spcPts val="0"/>
                        </a:spcAft>
                        <a:buClrTx/>
                        <a:buSzTx/>
                        <a:buFontTx/>
                        <a:buNone/>
                        <a:tabLst/>
                        <a:defRPr/>
                      </a:pPr>
                      <a:endParaRPr lang="en-US" sz="1600" dirty="0">
                        <a:solidFill>
                          <a:schemeClr val="tx1"/>
                        </a:solidFill>
                        <a:latin typeface="+mn-lt"/>
                      </a:endParaRPr>
                    </a:p>
                  </a:txBody>
                  <a:tcPr marL="93260" marR="93260" marT="46630" marB="466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457183" marR="0" lvl="1" indent="0" algn="l" defTabSz="914367" rtl="0" eaLnBrk="1" fontAlgn="auto" latinLnBrk="0" hangingPunct="1">
                        <a:lnSpc>
                          <a:spcPct val="100000"/>
                        </a:lnSpc>
                        <a:spcBef>
                          <a:spcPts val="0"/>
                        </a:spcBef>
                        <a:spcAft>
                          <a:spcPts val="0"/>
                        </a:spcAft>
                        <a:buClrTx/>
                        <a:buSzTx/>
                        <a:buFontTx/>
                        <a:buNone/>
                        <a:tabLst/>
                        <a:defRPr/>
                      </a:pPr>
                      <a:endParaRPr lang="en-US" sz="1600" dirty="0">
                        <a:solidFill>
                          <a:schemeClr val="tx1"/>
                        </a:solidFill>
                        <a:latin typeface="+mn-lt"/>
                      </a:endParaRPr>
                    </a:p>
                  </a:txBody>
                  <a:tcPr marL="93260" marR="93260" marT="46630" marB="466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457183" marR="0" lvl="1" indent="0" algn="l" defTabSz="914367" rtl="0" eaLnBrk="1" fontAlgn="auto" latinLnBrk="0" hangingPunct="1">
                        <a:lnSpc>
                          <a:spcPct val="100000"/>
                        </a:lnSpc>
                        <a:spcBef>
                          <a:spcPts val="0"/>
                        </a:spcBef>
                        <a:spcAft>
                          <a:spcPts val="0"/>
                        </a:spcAft>
                        <a:buClrTx/>
                        <a:buSzTx/>
                        <a:buFontTx/>
                        <a:buNone/>
                        <a:tabLst/>
                        <a:defRPr/>
                      </a:pPr>
                      <a:endParaRPr lang="en-US" sz="1600" dirty="0">
                        <a:solidFill>
                          <a:schemeClr val="tx1"/>
                        </a:solidFill>
                        <a:latin typeface="+mn-lt"/>
                      </a:endParaRPr>
                    </a:p>
                  </a:txBody>
                  <a:tcPr marL="93260" marR="93260" marT="46630" marB="466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158832">
                <a:tc>
                  <a:txBody>
                    <a:bodyPr/>
                    <a:lstStyle/>
                    <a:p>
                      <a:pPr marL="0" marR="0" lvl="1" indent="0" algn="l" defTabSz="914367"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n-lt"/>
                        </a:rPr>
                        <a:t>2.</a:t>
                      </a:r>
                    </a:p>
                  </a:txBody>
                  <a:tcPr marL="93260" marR="93260" marT="46630" marB="466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457183" marR="0" lvl="1" indent="0" algn="l" defTabSz="914367" rtl="0" eaLnBrk="1" fontAlgn="auto" latinLnBrk="0" hangingPunct="1">
                        <a:lnSpc>
                          <a:spcPct val="100000"/>
                        </a:lnSpc>
                        <a:spcBef>
                          <a:spcPts val="0"/>
                        </a:spcBef>
                        <a:spcAft>
                          <a:spcPts val="0"/>
                        </a:spcAft>
                        <a:buClrTx/>
                        <a:buSzTx/>
                        <a:buFontTx/>
                        <a:buNone/>
                        <a:tabLst/>
                        <a:defRPr/>
                      </a:pPr>
                      <a:endParaRPr lang="en-US" sz="1600" dirty="0">
                        <a:solidFill>
                          <a:schemeClr val="tx1"/>
                        </a:solidFill>
                        <a:latin typeface="+mn-lt"/>
                      </a:endParaRPr>
                    </a:p>
                  </a:txBody>
                  <a:tcPr marL="93260" marR="93260" marT="46630" marB="466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457183" marR="0" lvl="1" indent="0" algn="l" defTabSz="914367" rtl="0" eaLnBrk="1" fontAlgn="auto" latinLnBrk="0" hangingPunct="1">
                        <a:lnSpc>
                          <a:spcPct val="100000"/>
                        </a:lnSpc>
                        <a:spcBef>
                          <a:spcPts val="0"/>
                        </a:spcBef>
                        <a:spcAft>
                          <a:spcPts val="0"/>
                        </a:spcAft>
                        <a:buClrTx/>
                        <a:buSzTx/>
                        <a:buFontTx/>
                        <a:buNone/>
                        <a:tabLst/>
                        <a:defRPr/>
                      </a:pPr>
                      <a:endParaRPr lang="en-US" sz="1600" dirty="0">
                        <a:solidFill>
                          <a:schemeClr val="tx1"/>
                        </a:solidFill>
                        <a:latin typeface="+mn-lt"/>
                      </a:endParaRPr>
                    </a:p>
                  </a:txBody>
                  <a:tcPr marL="93260" marR="93260" marT="46630" marB="466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457183" marR="0" lvl="1" indent="0" algn="l" defTabSz="914367" rtl="0" eaLnBrk="1" fontAlgn="auto" latinLnBrk="0" hangingPunct="1">
                        <a:lnSpc>
                          <a:spcPct val="100000"/>
                        </a:lnSpc>
                        <a:spcBef>
                          <a:spcPts val="0"/>
                        </a:spcBef>
                        <a:spcAft>
                          <a:spcPts val="0"/>
                        </a:spcAft>
                        <a:buClrTx/>
                        <a:buSzTx/>
                        <a:buFontTx/>
                        <a:buNone/>
                        <a:tabLst/>
                        <a:defRPr/>
                      </a:pPr>
                      <a:endParaRPr lang="en-US" sz="1600" dirty="0">
                        <a:solidFill>
                          <a:schemeClr val="tx1"/>
                        </a:solidFill>
                        <a:latin typeface="+mn-lt"/>
                      </a:endParaRPr>
                    </a:p>
                  </a:txBody>
                  <a:tcPr marL="93260" marR="93260" marT="46630" marB="466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158832">
                <a:tc>
                  <a:txBody>
                    <a:bodyPr/>
                    <a:lstStyle/>
                    <a:p>
                      <a:pPr marL="0" marR="0" lvl="1" indent="0" algn="l" defTabSz="914367"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n-lt"/>
                        </a:rPr>
                        <a:t>3.</a:t>
                      </a:r>
                    </a:p>
                  </a:txBody>
                  <a:tcPr marL="93260" marR="93260" marT="46630" marB="466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457183" marR="0" lvl="1" indent="0" algn="l" defTabSz="914367" rtl="0" eaLnBrk="1" fontAlgn="auto" latinLnBrk="0" hangingPunct="1">
                        <a:lnSpc>
                          <a:spcPct val="100000"/>
                        </a:lnSpc>
                        <a:spcBef>
                          <a:spcPts val="0"/>
                        </a:spcBef>
                        <a:spcAft>
                          <a:spcPts val="0"/>
                        </a:spcAft>
                        <a:buClrTx/>
                        <a:buSzTx/>
                        <a:buFontTx/>
                        <a:buNone/>
                        <a:tabLst/>
                        <a:defRPr/>
                      </a:pPr>
                      <a:endParaRPr lang="en-US" sz="1600" dirty="0">
                        <a:solidFill>
                          <a:schemeClr val="tx1"/>
                        </a:solidFill>
                        <a:latin typeface="+mn-lt"/>
                      </a:endParaRPr>
                    </a:p>
                  </a:txBody>
                  <a:tcPr marL="93260" marR="93260" marT="46630" marB="466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457183" marR="0" lvl="1" indent="0" algn="l" defTabSz="914367" rtl="0" eaLnBrk="1" fontAlgn="auto" latinLnBrk="0" hangingPunct="1">
                        <a:lnSpc>
                          <a:spcPct val="100000"/>
                        </a:lnSpc>
                        <a:spcBef>
                          <a:spcPts val="0"/>
                        </a:spcBef>
                        <a:spcAft>
                          <a:spcPts val="0"/>
                        </a:spcAft>
                        <a:buClrTx/>
                        <a:buSzTx/>
                        <a:buFontTx/>
                        <a:buNone/>
                        <a:tabLst/>
                        <a:defRPr/>
                      </a:pPr>
                      <a:endParaRPr lang="en-US" sz="1600" dirty="0">
                        <a:solidFill>
                          <a:schemeClr val="tx1"/>
                        </a:solidFill>
                        <a:latin typeface="+mn-lt"/>
                      </a:endParaRPr>
                    </a:p>
                  </a:txBody>
                  <a:tcPr marL="93260" marR="93260" marT="46630" marB="466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457183" marR="0" lvl="1" indent="0" algn="l" defTabSz="914367" rtl="0" eaLnBrk="1" fontAlgn="auto" latinLnBrk="0" hangingPunct="1">
                        <a:lnSpc>
                          <a:spcPct val="100000"/>
                        </a:lnSpc>
                        <a:spcBef>
                          <a:spcPts val="0"/>
                        </a:spcBef>
                        <a:spcAft>
                          <a:spcPts val="0"/>
                        </a:spcAft>
                        <a:buClrTx/>
                        <a:buSzTx/>
                        <a:buFontTx/>
                        <a:buNone/>
                        <a:tabLst/>
                        <a:defRPr/>
                      </a:pPr>
                      <a:endParaRPr lang="en-US" sz="1600" dirty="0">
                        <a:solidFill>
                          <a:schemeClr val="tx1"/>
                        </a:solidFill>
                        <a:latin typeface="+mn-lt"/>
                      </a:endParaRPr>
                    </a:p>
                  </a:txBody>
                  <a:tcPr marL="93260" marR="93260" marT="46630" marB="466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158832">
                <a:tc>
                  <a:txBody>
                    <a:bodyPr/>
                    <a:lstStyle/>
                    <a:p>
                      <a:pPr marL="0" lvl="1" indent="0">
                        <a:spcBef>
                          <a:spcPts val="200"/>
                        </a:spcBef>
                        <a:spcAft>
                          <a:spcPts val="200"/>
                        </a:spcAft>
                      </a:pPr>
                      <a:r>
                        <a:rPr lang="en-US" sz="1600" b="0" dirty="0">
                          <a:solidFill>
                            <a:schemeClr val="tx1"/>
                          </a:solidFill>
                          <a:latin typeface="+mn-lt"/>
                        </a:rPr>
                        <a:t>4.</a:t>
                      </a:r>
                    </a:p>
                  </a:txBody>
                  <a:tcPr marL="93260" marR="93260" marT="46630" marB="466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lvl="1">
                        <a:spcBef>
                          <a:spcPts val="200"/>
                        </a:spcBef>
                        <a:spcAft>
                          <a:spcPts val="200"/>
                        </a:spcAft>
                      </a:pPr>
                      <a:endParaRPr lang="en-US" sz="1600" dirty="0">
                        <a:solidFill>
                          <a:schemeClr val="tx1"/>
                        </a:solidFill>
                        <a:latin typeface="+mn-lt"/>
                      </a:endParaRPr>
                    </a:p>
                  </a:txBody>
                  <a:tcPr marL="93260" marR="93260" marT="46630" marB="466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lvl="1">
                        <a:spcBef>
                          <a:spcPts val="200"/>
                        </a:spcBef>
                        <a:spcAft>
                          <a:spcPts val="200"/>
                        </a:spcAft>
                      </a:pPr>
                      <a:endParaRPr lang="en-US" sz="1600" dirty="0">
                        <a:solidFill>
                          <a:schemeClr val="tx1"/>
                        </a:solidFill>
                        <a:latin typeface="+mn-lt"/>
                      </a:endParaRPr>
                    </a:p>
                  </a:txBody>
                  <a:tcPr marL="93260" marR="93260" marT="46630" marB="466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lvl="1">
                        <a:spcBef>
                          <a:spcPts val="200"/>
                        </a:spcBef>
                        <a:spcAft>
                          <a:spcPts val="200"/>
                        </a:spcAft>
                      </a:pPr>
                      <a:endParaRPr lang="en-US" sz="1600" dirty="0">
                        <a:solidFill>
                          <a:schemeClr val="tx1"/>
                        </a:solidFill>
                        <a:latin typeface="+mn-lt"/>
                      </a:endParaRPr>
                    </a:p>
                  </a:txBody>
                  <a:tcPr marL="93260" marR="93260" marT="46630" marB="466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158832">
                <a:tc>
                  <a:txBody>
                    <a:bodyPr/>
                    <a:lstStyle/>
                    <a:p>
                      <a:pPr marL="0" lvl="1" indent="0">
                        <a:lnSpc>
                          <a:spcPct val="100000"/>
                        </a:lnSpc>
                        <a:spcBef>
                          <a:spcPts val="200"/>
                        </a:spcBef>
                        <a:spcAft>
                          <a:spcPts val="200"/>
                        </a:spcAft>
                      </a:pPr>
                      <a:r>
                        <a:rPr lang="en-US" sz="1600" b="0" dirty="0">
                          <a:solidFill>
                            <a:schemeClr val="tx1"/>
                          </a:solidFill>
                          <a:latin typeface="+mn-lt"/>
                        </a:rPr>
                        <a:t>5.</a:t>
                      </a:r>
                    </a:p>
                  </a:txBody>
                  <a:tcPr marL="93260" marR="93260" marT="46630" marB="466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lvl="1">
                        <a:lnSpc>
                          <a:spcPct val="100000"/>
                        </a:lnSpc>
                        <a:spcBef>
                          <a:spcPts val="200"/>
                        </a:spcBef>
                        <a:spcAft>
                          <a:spcPts val="200"/>
                        </a:spcAft>
                      </a:pPr>
                      <a:endParaRPr lang="en-US" sz="1600" dirty="0">
                        <a:solidFill>
                          <a:schemeClr val="tx1"/>
                        </a:solidFill>
                        <a:latin typeface="+mn-lt"/>
                      </a:endParaRPr>
                    </a:p>
                  </a:txBody>
                  <a:tcPr marL="93260" marR="93260" marT="46630" marB="466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lvl="1">
                        <a:lnSpc>
                          <a:spcPct val="100000"/>
                        </a:lnSpc>
                        <a:spcBef>
                          <a:spcPts val="200"/>
                        </a:spcBef>
                        <a:spcAft>
                          <a:spcPts val="200"/>
                        </a:spcAft>
                      </a:pPr>
                      <a:endParaRPr lang="en-US" sz="1600" dirty="0">
                        <a:solidFill>
                          <a:schemeClr val="tx1"/>
                        </a:solidFill>
                        <a:latin typeface="+mn-lt"/>
                      </a:endParaRPr>
                    </a:p>
                  </a:txBody>
                  <a:tcPr marL="93260" marR="93260" marT="46630" marB="466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lvl="1">
                        <a:lnSpc>
                          <a:spcPct val="100000"/>
                        </a:lnSpc>
                        <a:spcBef>
                          <a:spcPts val="200"/>
                        </a:spcBef>
                        <a:spcAft>
                          <a:spcPts val="200"/>
                        </a:spcAft>
                      </a:pPr>
                      <a:endParaRPr lang="en-US" sz="1600" dirty="0">
                        <a:solidFill>
                          <a:schemeClr val="tx1"/>
                        </a:solidFill>
                        <a:latin typeface="+mn-lt"/>
                      </a:endParaRPr>
                    </a:p>
                  </a:txBody>
                  <a:tcPr marL="93260" marR="93260" marT="46630" marB="466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bl>
          </a:graphicData>
        </a:graphic>
      </p:graphicFrame>
      <p:sp>
        <p:nvSpPr>
          <p:cNvPr id="2" name="Title 1"/>
          <p:cNvSpPr>
            <a:spLocks noGrp="1"/>
          </p:cNvSpPr>
          <p:nvPr>
            <p:ph type="title"/>
          </p:nvPr>
        </p:nvSpPr>
        <p:spPr/>
        <p:txBody>
          <a:bodyPr/>
          <a:lstStyle/>
          <a:p>
            <a:r>
              <a:rPr lang="en-US" dirty="0"/>
              <a:t>K. Your Customer’s Contact Information </a:t>
            </a:r>
          </a:p>
        </p:txBody>
      </p:sp>
    </p:spTree>
    <p:extLst>
      <p:ext uri="{BB962C8B-B14F-4D97-AF65-F5344CB8AC3E}">
        <p14:creationId xmlns:p14="http://schemas.microsoft.com/office/powerpoint/2010/main" val="3629767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How to use this template- this is your application</a:t>
            </a:r>
          </a:p>
        </p:txBody>
      </p:sp>
      <p:sp>
        <p:nvSpPr>
          <p:cNvPr id="7" name="Rectangle 6"/>
          <p:cNvSpPr/>
          <p:nvPr/>
        </p:nvSpPr>
        <p:spPr bwMode="auto">
          <a:xfrm>
            <a:off x="457199" y="1211262"/>
            <a:ext cx="2806963" cy="349408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1400" dirty="0">
                <a:solidFill>
                  <a:schemeClr val="bg1"/>
                </a:solidFill>
                <a:ea typeface="Segoe UI" pitchFamily="34" charset="0"/>
                <a:cs typeface="Segoe UI" pitchFamily="34" charset="0"/>
              </a:rPr>
              <a:t>This PowerPoint template is your guide for award submission. Fill out the PowerPoint slides with information that best represents your understanding and knowledge of your customer (Slides 3-20). You will find non-technical examples throughout the deck to help you fill in the questions. Please review the notes for additional support.</a:t>
            </a:r>
          </a:p>
        </p:txBody>
      </p:sp>
      <p:sp>
        <p:nvSpPr>
          <p:cNvPr id="8" name="Rectangle 7"/>
          <p:cNvSpPr/>
          <p:nvPr/>
        </p:nvSpPr>
        <p:spPr bwMode="auto">
          <a:xfrm>
            <a:off x="3362236" y="1211262"/>
            <a:ext cx="2806963" cy="349408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1400" dirty="0">
                <a:solidFill>
                  <a:schemeClr val="bg1"/>
                </a:solidFill>
                <a:ea typeface="Segoe UI" pitchFamily="34" charset="0"/>
                <a:cs typeface="Segoe UI" pitchFamily="34" charset="0"/>
              </a:rPr>
              <a:t>As part of the award application, you are asked to interview five of your customers using questions provided in the sample interview guide in this template (Slide 16 and 17).</a:t>
            </a:r>
          </a:p>
        </p:txBody>
      </p:sp>
      <p:sp>
        <p:nvSpPr>
          <p:cNvPr id="9" name="Rectangle 8"/>
          <p:cNvSpPr/>
          <p:nvPr/>
        </p:nvSpPr>
        <p:spPr bwMode="auto">
          <a:xfrm>
            <a:off x="6267274" y="1211262"/>
            <a:ext cx="2806963" cy="3494087"/>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1400" dirty="0">
                <a:solidFill>
                  <a:schemeClr val="bg1"/>
                </a:solidFill>
                <a:ea typeface="Segoe UI" pitchFamily="34" charset="0"/>
                <a:cs typeface="Segoe UI" pitchFamily="34" charset="0"/>
              </a:rPr>
              <a:t>During the customer interviews you will capture your customers answers in two ways</a:t>
            </a:r>
          </a:p>
          <a:p>
            <a:pPr marL="231775" indent="-231775" defTabSz="932472" fontAlgn="base">
              <a:spcBef>
                <a:spcPct val="0"/>
              </a:spcBef>
              <a:spcAft>
                <a:spcPts val="600"/>
              </a:spcAft>
              <a:buFont typeface="+mj-lt"/>
              <a:buAutoNum type="arabicPeriod"/>
            </a:pPr>
            <a:r>
              <a:rPr lang="en-US" sz="1200" dirty="0">
                <a:solidFill>
                  <a:schemeClr val="bg1"/>
                </a:solidFill>
                <a:ea typeface="Segoe UI" pitchFamily="34" charset="0"/>
                <a:cs typeface="Segoe UI" pitchFamily="34" charset="0"/>
              </a:rPr>
              <a:t>Numeric average: Calculate and display the average score for </a:t>
            </a:r>
            <a:br>
              <a:rPr lang="en-US" sz="1200" dirty="0">
                <a:solidFill>
                  <a:schemeClr val="bg1"/>
                </a:solidFill>
                <a:ea typeface="Segoe UI" pitchFamily="34" charset="0"/>
                <a:cs typeface="Segoe UI" pitchFamily="34" charset="0"/>
              </a:rPr>
            </a:br>
            <a:r>
              <a:rPr lang="en-US" sz="1200" dirty="0">
                <a:solidFill>
                  <a:schemeClr val="bg1"/>
                </a:solidFill>
                <a:ea typeface="Segoe UI" pitchFamily="34" charset="0"/>
                <a:cs typeface="Segoe UI" pitchFamily="34" charset="0"/>
              </a:rPr>
              <a:t>5 interview questions (easy, enjoyable, useful, recommend, repurchase) (Slide 17)</a:t>
            </a:r>
            <a:br>
              <a:rPr lang="en-US" sz="1200" dirty="0">
                <a:solidFill>
                  <a:schemeClr val="bg1"/>
                </a:solidFill>
                <a:ea typeface="Segoe UI" pitchFamily="34" charset="0"/>
                <a:cs typeface="Segoe UI" pitchFamily="34" charset="0"/>
              </a:rPr>
            </a:br>
            <a:r>
              <a:rPr lang="en-US" sz="1200" dirty="0">
                <a:solidFill>
                  <a:srgbClr val="FFFF00"/>
                </a:solidFill>
                <a:ea typeface="Segoe UI" pitchFamily="34" charset="0"/>
                <a:cs typeface="Segoe UI" pitchFamily="34" charset="0"/>
              </a:rPr>
              <a:t>IMPORTANT NOTE: The actual score will have no impact on getting the reward</a:t>
            </a:r>
          </a:p>
          <a:p>
            <a:pPr marL="231775" indent="-231775" defTabSz="932472" fontAlgn="base">
              <a:spcBef>
                <a:spcPct val="0"/>
              </a:spcBef>
              <a:spcAft>
                <a:spcPts val="600"/>
              </a:spcAft>
              <a:buFont typeface="+mj-lt"/>
              <a:buAutoNum type="arabicPeriod"/>
            </a:pPr>
            <a:r>
              <a:rPr lang="en-US" sz="1200" dirty="0">
                <a:solidFill>
                  <a:schemeClr val="bg1"/>
                </a:solidFill>
                <a:ea typeface="Segoe UI" pitchFamily="34" charset="0"/>
                <a:cs typeface="Segoe UI" pitchFamily="34" charset="0"/>
              </a:rPr>
              <a:t>Qualitative: Report five learnings about your customers (Slide 18) </a:t>
            </a:r>
          </a:p>
        </p:txBody>
      </p:sp>
      <p:sp>
        <p:nvSpPr>
          <p:cNvPr id="10" name="Rectangle 9"/>
          <p:cNvSpPr/>
          <p:nvPr/>
        </p:nvSpPr>
        <p:spPr bwMode="auto">
          <a:xfrm>
            <a:off x="9172312" y="1211262"/>
            <a:ext cx="2806963" cy="3494087"/>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1400" dirty="0">
                <a:solidFill>
                  <a:srgbClr val="000000"/>
                </a:solidFill>
                <a:ea typeface="Segoe UI" pitchFamily="34" charset="0"/>
                <a:cs typeface="Segoe UI" pitchFamily="34" charset="0"/>
              </a:rPr>
              <a:t>Provide the contact information for the customers you interviewed, so that follow up calls can be made by Microsoft. (Slide 19). These calls are</a:t>
            </a:r>
            <a:br>
              <a:rPr lang="en-US" sz="1400" dirty="0">
                <a:solidFill>
                  <a:srgbClr val="000000"/>
                </a:solidFill>
                <a:ea typeface="Segoe UI" pitchFamily="34" charset="0"/>
                <a:cs typeface="Segoe UI" pitchFamily="34" charset="0"/>
              </a:rPr>
            </a:br>
            <a:r>
              <a:rPr lang="en-US" sz="1400" dirty="0">
                <a:solidFill>
                  <a:srgbClr val="000000"/>
                </a:solidFill>
                <a:ea typeface="Segoe UI" pitchFamily="34" charset="0"/>
                <a:cs typeface="Segoe UI" pitchFamily="34" charset="0"/>
              </a:rPr>
              <a:t>to ensure that you have listened to the voice of your customers and asked for their feedback to help you create a stronger customer experience. Please ensure the customers are </a:t>
            </a:r>
            <a:br>
              <a:rPr lang="en-US" sz="1400" dirty="0">
                <a:solidFill>
                  <a:srgbClr val="000000"/>
                </a:solidFill>
                <a:ea typeface="Segoe UI" pitchFamily="34" charset="0"/>
                <a:cs typeface="Segoe UI" pitchFamily="34" charset="0"/>
              </a:rPr>
            </a:br>
            <a:r>
              <a:rPr lang="en-US" sz="1400" dirty="0">
                <a:solidFill>
                  <a:srgbClr val="000000"/>
                </a:solidFill>
                <a:ea typeface="Segoe UI" pitchFamily="34" charset="0"/>
                <a:cs typeface="Segoe UI" pitchFamily="34" charset="0"/>
              </a:rPr>
              <a:t>aware that Microsoft may be contacting them.</a:t>
            </a:r>
          </a:p>
        </p:txBody>
      </p:sp>
      <p:pic>
        <p:nvPicPr>
          <p:cNvPr id="14" name="Graphic 13" descr="Teache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47900" y="3828388"/>
            <a:ext cx="966922" cy="966922"/>
          </a:xfrm>
          <a:prstGeom prst="rect">
            <a:avLst/>
          </a:prstGeom>
        </p:spPr>
      </p:pic>
      <p:pic>
        <p:nvPicPr>
          <p:cNvPr id="15" name="Graphic 14" descr="Ribbon"/>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14975" y="3950069"/>
            <a:ext cx="723530" cy="723530"/>
          </a:xfrm>
          <a:prstGeom prst="rect">
            <a:avLst/>
          </a:prstGeom>
        </p:spPr>
      </p:pic>
      <p:grpSp>
        <p:nvGrpSpPr>
          <p:cNvPr id="23" name="Group 22"/>
          <p:cNvGrpSpPr/>
          <p:nvPr/>
        </p:nvGrpSpPr>
        <p:grpSpPr>
          <a:xfrm>
            <a:off x="11248220" y="3997193"/>
            <a:ext cx="631901" cy="620020"/>
            <a:chOff x="5277860" y="3548824"/>
            <a:chExt cx="1413454" cy="1386878"/>
          </a:xfrm>
          <a:solidFill>
            <a:schemeClr val="bg1"/>
          </a:solidFill>
        </p:grpSpPr>
        <p:sp>
          <p:nvSpPr>
            <p:cNvPr id="24" name="Man's Body"/>
            <p:cNvSpPr>
              <a:spLocks/>
            </p:cNvSpPr>
            <p:nvPr/>
          </p:nvSpPr>
          <p:spPr bwMode="auto">
            <a:xfrm>
              <a:off x="5392664" y="3677502"/>
              <a:ext cx="492497" cy="598735"/>
            </a:xfrm>
            <a:custGeom>
              <a:avLst/>
              <a:gdLst>
                <a:gd name="connsiteX0" fmla="*/ 257122 w 716749"/>
                <a:gd name="connsiteY0" fmla="*/ 499120 h 871362"/>
                <a:gd name="connsiteX1" fmla="*/ 356917 w 716749"/>
                <a:gd name="connsiteY1" fmla="*/ 556496 h 871362"/>
                <a:gd name="connsiteX2" fmla="*/ 472065 w 716749"/>
                <a:gd name="connsiteY2" fmla="*/ 500486 h 871362"/>
                <a:gd name="connsiteX3" fmla="*/ 509922 w 716749"/>
                <a:gd name="connsiteY3" fmla="*/ 569637 h 871362"/>
                <a:gd name="connsiteX4" fmla="*/ 511216 w 716749"/>
                <a:gd name="connsiteY4" fmla="*/ 570724 h 871362"/>
                <a:gd name="connsiteX5" fmla="*/ 634175 w 716749"/>
                <a:gd name="connsiteY5" fmla="*/ 619705 h 871362"/>
                <a:gd name="connsiteX6" fmla="*/ 633245 w 716749"/>
                <a:gd name="connsiteY6" fmla="*/ 620073 h 871362"/>
                <a:gd name="connsiteX7" fmla="*/ 707810 w 716749"/>
                <a:gd name="connsiteY7" fmla="*/ 666146 h 871362"/>
                <a:gd name="connsiteX8" fmla="*/ 644614 w 716749"/>
                <a:gd name="connsiteY8" fmla="*/ 863319 h 871362"/>
                <a:gd name="connsiteX9" fmla="*/ 584427 w 716749"/>
                <a:gd name="connsiteY9" fmla="*/ 762228 h 871362"/>
                <a:gd name="connsiteX10" fmla="*/ 609361 w 716749"/>
                <a:gd name="connsiteY10" fmla="*/ 866051 h 871362"/>
                <a:gd name="connsiteX11" fmla="*/ 197152 w 716749"/>
                <a:gd name="connsiteY11" fmla="*/ 871278 h 871362"/>
                <a:gd name="connsiteX12" fmla="*/ 197125 w 716749"/>
                <a:gd name="connsiteY12" fmla="*/ 871362 h 871362"/>
                <a:gd name="connsiteX13" fmla="*/ 196057 w 716749"/>
                <a:gd name="connsiteY13" fmla="*/ 871299 h 871362"/>
                <a:gd name="connsiteX14" fmla="*/ 192768 w 716749"/>
                <a:gd name="connsiteY14" fmla="*/ 871362 h 871362"/>
                <a:gd name="connsiteX15" fmla="*/ 192433 w 716749"/>
                <a:gd name="connsiteY15" fmla="*/ 871084 h 871362"/>
                <a:gd name="connsiteX16" fmla="*/ 107388 w 716749"/>
                <a:gd name="connsiteY16" fmla="*/ 866051 h 871362"/>
                <a:gd name="connsiteX17" fmla="*/ 132322 w 716749"/>
                <a:gd name="connsiteY17" fmla="*/ 762228 h 871362"/>
                <a:gd name="connsiteX18" fmla="*/ 72135 w 716749"/>
                <a:gd name="connsiteY18" fmla="*/ 863319 h 871362"/>
                <a:gd name="connsiteX19" fmla="*/ 8939 w 716749"/>
                <a:gd name="connsiteY19" fmla="*/ 666146 h 871362"/>
                <a:gd name="connsiteX20" fmla="*/ 126514 w 716749"/>
                <a:gd name="connsiteY20" fmla="*/ 602728 h 871362"/>
                <a:gd name="connsiteX21" fmla="*/ 125721 w 716749"/>
                <a:gd name="connsiteY21" fmla="*/ 601673 h 871362"/>
                <a:gd name="connsiteX22" fmla="*/ 189649 w 716749"/>
                <a:gd name="connsiteY22" fmla="*/ 578809 h 871362"/>
                <a:gd name="connsiteX23" fmla="*/ 348432 w 716749"/>
                <a:gd name="connsiteY23" fmla="*/ 647569 h 871362"/>
                <a:gd name="connsiteX24" fmla="*/ 434280 w 716749"/>
                <a:gd name="connsiteY24" fmla="*/ 621574 h 871362"/>
                <a:gd name="connsiteX25" fmla="*/ 433343 w 716749"/>
                <a:gd name="connsiteY25" fmla="*/ 617114 h 871362"/>
                <a:gd name="connsiteX26" fmla="*/ 447663 w 716749"/>
                <a:gd name="connsiteY26" fmla="*/ 603030 h 871362"/>
                <a:gd name="connsiteX27" fmla="*/ 353281 w 716749"/>
                <a:gd name="connsiteY27" fmla="*/ 622524 h 871362"/>
                <a:gd name="connsiteX28" fmla="*/ 228840 w 716749"/>
                <a:gd name="connsiteY28" fmla="*/ 558317 h 871362"/>
                <a:gd name="connsiteX29" fmla="*/ 257122 w 716749"/>
                <a:gd name="connsiteY29" fmla="*/ 499120 h 871362"/>
                <a:gd name="connsiteX30" fmla="*/ 349093 w 716749"/>
                <a:gd name="connsiteY30" fmla="*/ 167 h 871362"/>
                <a:gd name="connsiteX31" fmla="*/ 475948 w 716749"/>
                <a:gd name="connsiteY31" fmla="*/ 42250 h 871362"/>
                <a:gd name="connsiteX32" fmla="*/ 523135 w 716749"/>
                <a:gd name="connsiteY32" fmla="*/ 125796 h 871362"/>
                <a:gd name="connsiteX33" fmla="*/ 517697 w 716749"/>
                <a:gd name="connsiteY33" fmla="*/ 186030 h 871362"/>
                <a:gd name="connsiteX34" fmla="*/ 504770 w 716749"/>
                <a:gd name="connsiteY34" fmla="*/ 213819 h 871362"/>
                <a:gd name="connsiteX35" fmla="*/ 504770 w 716749"/>
                <a:gd name="connsiteY35" fmla="*/ 254364 h 871362"/>
                <a:gd name="connsiteX36" fmla="*/ 523353 w 716749"/>
                <a:gd name="connsiteY36" fmla="*/ 269398 h 871362"/>
                <a:gd name="connsiteX37" fmla="*/ 503558 w 716749"/>
                <a:gd name="connsiteY37" fmla="*/ 358232 h 871362"/>
                <a:gd name="connsiteX38" fmla="*/ 492246 w 716749"/>
                <a:gd name="connsiteY38" fmla="*/ 365977 h 871362"/>
                <a:gd name="connsiteX39" fmla="*/ 444576 w 716749"/>
                <a:gd name="connsiteY39" fmla="*/ 473034 h 871362"/>
                <a:gd name="connsiteX40" fmla="*/ 356911 w 716749"/>
                <a:gd name="connsiteY40" fmla="*/ 522690 h 871362"/>
                <a:gd name="connsiteX41" fmla="*/ 262783 w 716749"/>
                <a:gd name="connsiteY41" fmla="*/ 460734 h 871362"/>
                <a:gd name="connsiteX42" fmla="*/ 221576 w 716749"/>
                <a:gd name="connsiteY42" fmla="*/ 361421 h 871362"/>
                <a:gd name="connsiteX43" fmla="*/ 188449 w 716749"/>
                <a:gd name="connsiteY43" fmla="*/ 283520 h 871362"/>
                <a:gd name="connsiteX44" fmla="*/ 201376 w 716749"/>
                <a:gd name="connsiteY44" fmla="*/ 261653 h 871362"/>
                <a:gd name="connsiteX45" fmla="*/ 173905 w 716749"/>
                <a:gd name="connsiteY45" fmla="*/ 181930 h 871362"/>
                <a:gd name="connsiteX46" fmla="*/ 283790 w 716749"/>
                <a:gd name="connsiteY46" fmla="*/ 17472 h 871362"/>
                <a:gd name="connsiteX47" fmla="*/ 349093 w 716749"/>
                <a:gd name="connsiteY47" fmla="*/ 167 h 871362"/>
                <a:gd name="connsiteX0" fmla="*/ 257122 w 716749"/>
                <a:gd name="connsiteY0" fmla="*/ 499120 h 871362"/>
                <a:gd name="connsiteX1" fmla="*/ 356917 w 716749"/>
                <a:gd name="connsiteY1" fmla="*/ 556496 h 871362"/>
                <a:gd name="connsiteX2" fmla="*/ 472065 w 716749"/>
                <a:gd name="connsiteY2" fmla="*/ 500486 h 871362"/>
                <a:gd name="connsiteX3" fmla="*/ 509922 w 716749"/>
                <a:gd name="connsiteY3" fmla="*/ 569637 h 871362"/>
                <a:gd name="connsiteX4" fmla="*/ 511216 w 716749"/>
                <a:gd name="connsiteY4" fmla="*/ 570724 h 871362"/>
                <a:gd name="connsiteX5" fmla="*/ 634175 w 716749"/>
                <a:gd name="connsiteY5" fmla="*/ 619705 h 871362"/>
                <a:gd name="connsiteX6" fmla="*/ 633245 w 716749"/>
                <a:gd name="connsiteY6" fmla="*/ 620073 h 871362"/>
                <a:gd name="connsiteX7" fmla="*/ 707810 w 716749"/>
                <a:gd name="connsiteY7" fmla="*/ 666146 h 871362"/>
                <a:gd name="connsiteX8" fmla="*/ 644614 w 716749"/>
                <a:gd name="connsiteY8" fmla="*/ 863319 h 871362"/>
                <a:gd name="connsiteX9" fmla="*/ 584427 w 716749"/>
                <a:gd name="connsiteY9" fmla="*/ 762228 h 871362"/>
                <a:gd name="connsiteX10" fmla="*/ 609361 w 716749"/>
                <a:gd name="connsiteY10" fmla="*/ 866051 h 871362"/>
                <a:gd name="connsiteX11" fmla="*/ 197152 w 716749"/>
                <a:gd name="connsiteY11" fmla="*/ 871278 h 871362"/>
                <a:gd name="connsiteX12" fmla="*/ 197125 w 716749"/>
                <a:gd name="connsiteY12" fmla="*/ 871362 h 871362"/>
                <a:gd name="connsiteX13" fmla="*/ 196057 w 716749"/>
                <a:gd name="connsiteY13" fmla="*/ 871299 h 871362"/>
                <a:gd name="connsiteX14" fmla="*/ 192768 w 716749"/>
                <a:gd name="connsiteY14" fmla="*/ 871362 h 871362"/>
                <a:gd name="connsiteX15" fmla="*/ 192433 w 716749"/>
                <a:gd name="connsiteY15" fmla="*/ 871084 h 871362"/>
                <a:gd name="connsiteX16" fmla="*/ 107388 w 716749"/>
                <a:gd name="connsiteY16" fmla="*/ 866051 h 871362"/>
                <a:gd name="connsiteX17" fmla="*/ 132322 w 716749"/>
                <a:gd name="connsiteY17" fmla="*/ 762228 h 871362"/>
                <a:gd name="connsiteX18" fmla="*/ 72135 w 716749"/>
                <a:gd name="connsiteY18" fmla="*/ 863319 h 871362"/>
                <a:gd name="connsiteX19" fmla="*/ 8939 w 716749"/>
                <a:gd name="connsiteY19" fmla="*/ 666146 h 871362"/>
                <a:gd name="connsiteX20" fmla="*/ 126514 w 716749"/>
                <a:gd name="connsiteY20" fmla="*/ 602728 h 871362"/>
                <a:gd name="connsiteX21" fmla="*/ 189649 w 716749"/>
                <a:gd name="connsiteY21" fmla="*/ 578809 h 871362"/>
                <a:gd name="connsiteX22" fmla="*/ 348432 w 716749"/>
                <a:gd name="connsiteY22" fmla="*/ 647569 h 871362"/>
                <a:gd name="connsiteX23" fmla="*/ 434280 w 716749"/>
                <a:gd name="connsiteY23" fmla="*/ 621574 h 871362"/>
                <a:gd name="connsiteX24" fmla="*/ 433343 w 716749"/>
                <a:gd name="connsiteY24" fmla="*/ 617114 h 871362"/>
                <a:gd name="connsiteX25" fmla="*/ 447663 w 716749"/>
                <a:gd name="connsiteY25" fmla="*/ 603030 h 871362"/>
                <a:gd name="connsiteX26" fmla="*/ 353281 w 716749"/>
                <a:gd name="connsiteY26" fmla="*/ 622524 h 871362"/>
                <a:gd name="connsiteX27" fmla="*/ 228840 w 716749"/>
                <a:gd name="connsiteY27" fmla="*/ 558317 h 871362"/>
                <a:gd name="connsiteX28" fmla="*/ 257122 w 716749"/>
                <a:gd name="connsiteY28" fmla="*/ 499120 h 871362"/>
                <a:gd name="connsiteX29" fmla="*/ 349093 w 716749"/>
                <a:gd name="connsiteY29" fmla="*/ 167 h 871362"/>
                <a:gd name="connsiteX30" fmla="*/ 475948 w 716749"/>
                <a:gd name="connsiteY30" fmla="*/ 42250 h 871362"/>
                <a:gd name="connsiteX31" fmla="*/ 523135 w 716749"/>
                <a:gd name="connsiteY31" fmla="*/ 125796 h 871362"/>
                <a:gd name="connsiteX32" fmla="*/ 517697 w 716749"/>
                <a:gd name="connsiteY32" fmla="*/ 186030 h 871362"/>
                <a:gd name="connsiteX33" fmla="*/ 504770 w 716749"/>
                <a:gd name="connsiteY33" fmla="*/ 213819 h 871362"/>
                <a:gd name="connsiteX34" fmla="*/ 504770 w 716749"/>
                <a:gd name="connsiteY34" fmla="*/ 254364 h 871362"/>
                <a:gd name="connsiteX35" fmla="*/ 523353 w 716749"/>
                <a:gd name="connsiteY35" fmla="*/ 269398 h 871362"/>
                <a:gd name="connsiteX36" fmla="*/ 503558 w 716749"/>
                <a:gd name="connsiteY36" fmla="*/ 358232 h 871362"/>
                <a:gd name="connsiteX37" fmla="*/ 492246 w 716749"/>
                <a:gd name="connsiteY37" fmla="*/ 365977 h 871362"/>
                <a:gd name="connsiteX38" fmla="*/ 444576 w 716749"/>
                <a:gd name="connsiteY38" fmla="*/ 473034 h 871362"/>
                <a:gd name="connsiteX39" fmla="*/ 356911 w 716749"/>
                <a:gd name="connsiteY39" fmla="*/ 522690 h 871362"/>
                <a:gd name="connsiteX40" fmla="*/ 262783 w 716749"/>
                <a:gd name="connsiteY40" fmla="*/ 460734 h 871362"/>
                <a:gd name="connsiteX41" fmla="*/ 221576 w 716749"/>
                <a:gd name="connsiteY41" fmla="*/ 361421 h 871362"/>
                <a:gd name="connsiteX42" fmla="*/ 188449 w 716749"/>
                <a:gd name="connsiteY42" fmla="*/ 283520 h 871362"/>
                <a:gd name="connsiteX43" fmla="*/ 201376 w 716749"/>
                <a:gd name="connsiteY43" fmla="*/ 261653 h 871362"/>
                <a:gd name="connsiteX44" fmla="*/ 173905 w 716749"/>
                <a:gd name="connsiteY44" fmla="*/ 181930 h 871362"/>
                <a:gd name="connsiteX45" fmla="*/ 283790 w 716749"/>
                <a:gd name="connsiteY45" fmla="*/ 17472 h 871362"/>
                <a:gd name="connsiteX46" fmla="*/ 349093 w 716749"/>
                <a:gd name="connsiteY46" fmla="*/ 167 h 871362"/>
                <a:gd name="connsiteX0" fmla="*/ 257122 w 716749"/>
                <a:gd name="connsiteY0" fmla="*/ 499120 h 871362"/>
                <a:gd name="connsiteX1" fmla="*/ 356917 w 716749"/>
                <a:gd name="connsiteY1" fmla="*/ 556496 h 871362"/>
                <a:gd name="connsiteX2" fmla="*/ 472065 w 716749"/>
                <a:gd name="connsiteY2" fmla="*/ 500486 h 871362"/>
                <a:gd name="connsiteX3" fmla="*/ 509922 w 716749"/>
                <a:gd name="connsiteY3" fmla="*/ 569637 h 871362"/>
                <a:gd name="connsiteX4" fmla="*/ 511216 w 716749"/>
                <a:gd name="connsiteY4" fmla="*/ 570724 h 871362"/>
                <a:gd name="connsiteX5" fmla="*/ 634175 w 716749"/>
                <a:gd name="connsiteY5" fmla="*/ 619705 h 871362"/>
                <a:gd name="connsiteX6" fmla="*/ 633245 w 716749"/>
                <a:gd name="connsiteY6" fmla="*/ 620073 h 871362"/>
                <a:gd name="connsiteX7" fmla="*/ 707810 w 716749"/>
                <a:gd name="connsiteY7" fmla="*/ 666146 h 871362"/>
                <a:gd name="connsiteX8" fmla="*/ 644614 w 716749"/>
                <a:gd name="connsiteY8" fmla="*/ 863319 h 871362"/>
                <a:gd name="connsiteX9" fmla="*/ 605858 w 716749"/>
                <a:gd name="connsiteY9" fmla="*/ 805091 h 871362"/>
                <a:gd name="connsiteX10" fmla="*/ 609361 w 716749"/>
                <a:gd name="connsiteY10" fmla="*/ 866051 h 871362"/>
                <a:gd name="connsiteX11" fmla="*/ 197152 w 716749"/>
                <a:gd name="connsiteY11" fmla="*/ 871278 h 871362"/>
                <a:gd name="connsiteX12" fmla="*/ 197125 w 716749"/>
                <a:gd name="connsiteY12" fmla="*/ 871362 h 871362"/>
                <a:gd name="connsiteX13" fmla="*/ 196057 w 716749"/>
                <a:gd name="connsiteY13" fmla="*/ 871299 h 871362"/>
                <a:gd name="connsiteX14" fmla="*/ 192768 w 716749"/>
                <a:gd name="connsiteY14" fmla="*/ 871362 h 871362"/>
                <a:gd name="connsiteX15" fmla="*/ 192433 w 716749"/>
                <a:gd name="connsiteY15" fmla="*/ 871084 h 871362"/>
                <a:gd name="connsiteX16" fmla="*/ 107388 w 716749"/>
                <a:gd name="connsiteY16" fmla="*/ 866051 h 871362"/>
                <a:gd name="connsiteX17" fmla="*/ 132322 w 716749"/>
                <a:gd name="connsiteY17" fmla="*/ 762228 h 871362"/>
                <a:gd name="connsiteX18" fmla="*/ 72135 w 716749"/>
                <a:gd name="connsiteY18" fmla="*/ 863319 h 871362"/>
                <a:gd name="connsiteX19" fmla="*/ 8939 w 716749"/>
                <a:gd name="connsiteY19" fmla="*/ 666146 h 871362"/>
                <a:gd name="connsiteX20" fmla="*/ 126514 w 716749"/>
                <a:gd name="connsiteY20" fmla="*/ 602728 h 871362"/>
                <a:gd name="connsiteX21" fmla="*/ 189649 w 716749"/>
                <a:gd name="connsiteY21" fmla="*/ 578809 h 871362"/>
                <a:gd name="connsiteX22" fmla="*/ 348432 w 716749"/>
                <a:gd name="connsiteY22" fmla="*/ 647569 h 871362"/>
                <a:gd name="connsiteX23" fmla="*/ 434280 w 716749"/>
                <a:gd name="connsiteY23" fmla="*/ 621574 h 871362"/>
                <a:gd name="connsiteX24" fmla="*/ 433343 w 716749"/>
                <a:gd name="connsiteY24" fmla="*/ 617114 h 871362"/>
                <a:gd name="connsiteX25" fmla="*/ 447663 w 716749"/>
                <a:gd name="connsiteY25" fmla="*/ 603030 h 871362"/>
                <a:gd name="connsiteX26" fmla="*/ 353281 w 716749"/>
                <a:gd name="connsiteY26" fmla="*/ 622524 h 871362"/>
                <a:gd name="connsiteX27" fmla="*/ 228840 w 716749"/>
                <a:gd name="connsiteY27" fmla="*/ 558317 h 871362"/>
                <a:gd name="connsiteX28" fmla="*/ 257122 w 716749"/>
                <a:gd name="connsiteY28" fmla="*/ 499120 h 871362"/>
                <a:gd name="connsiteX29" fmla="*/ 349093 w 716749"/>
                <a:gd name="connsiteY29" fmla="*/ 167 h 871362"/>
                <a:gd name="connsiteX30" fmla="*/ 475948 w 716749"/>
                <a:gd name="connsiteY30" fmla="*/ 42250 h 871362"/>
                <a:gd name="connsiteX31" fmla="*/ 523135 w 716749"/>
                <a:gd name="connsiteY31" fmla="*/ 125796 h 871362"/>
                <a:gd name="connsiteX32" fmla="*/ 517697 w 716749"/>
                <a:gd name="connsiteY32" fmla="*/ 186030 h 871362"/>
                <a:gd name="connsiteX33" fmla="*/ 504770 w 716749"/>
                <a:gd name="connsiteY33" fmla="*/ 213819 h 871362"/>
                <a:gd name="connsiteX34" fmla="*/ 504770 w 716749"/>
                <a:gd name="connsiteY34" fmla="*/ 254364 h 871362"/>
                <a:gd name="connsiteX35" fmla="*/ 523353 w 716749"/>
                <a:gd name="connsiteY35" fmla="*/ 269398 h 871362"/>
                <a:gd name="connsiteX36" fmla="*/ 503558 w 716749"/>
                <a:gd name="connsiteY36" fmla="*/ 358232 h 871362"/>
                <a:gd name="connsiteX37" fmla="*/ 492246 w 716749"/>
                <a:gd name="connsiteY37" fmla="*/ 365977 h 871362"/>
                <a:gd name="connsiteX38" fmla="*/ 444576 w 716749"/>
                <a:gd name="connsiteY38" fmla="*/ 473034 h 871362"/>
                <a:gd name="connsiteX39" fmla="*/ 356911 w 716749"/>
                <a:gd name="connsiteY39" fmla="*/ 522690 h 871362"/>
                <a:gd name="connsiteX40" fmla="*/ 262783 w 716749"/>
                <a:gd name="connsiteY40" fmla="*/ 460734 h 871362"/>
                <a:gd name="connsiteX41" fmla="*/ 221576 w 716749"/>
                <a:gd name="connsiteY41" fmla="*/ 361421 h 871362"/>
                <a:gd name="connsiteX42" fmla="*/ 188449 w 716749"/>
                <a:gd name="connsiteY42" fmla="*/ 283520 h 871362"/>
                <a:gd name="connsiteX43" fmla="*/ 201376 w 716749"/>
                <a:gd name="connsiteY43" fmla="*/ 261653 h 871362"/>
                <a:gd name="connsiteX44" fmla="*/ 173905 w 716749"/>
                <a:gd name="connsiteY44" fmla="*/ 181930 h 871362"/>
                <a:gd name="connsiteX45" fmla="*/ 283790 w 716749"/>
                <a:gd name="connsiteY45" fmla="*/ 17472 h 871362"/>
                <a:gd name="connsiteX46" fmla="*/ 349093 w 716749"/>
                <a:gd name="connsiteY46" fmla="*/ 167 h 871362"/>
                <a:gd name="connsiteX0" fmla="*/ 257122 w 716749"/>
                <a:gd name="connsiteY0" fmla="*/ 499120 h 871362"/>
                <a:gd name="connsiteX1" fmla="*/ 356917 w 716749"/>
                <a:gd name="connsiteY1" fmla="*/ 556496 h 871362"/>
                <a:gd name="connsiteX2" fmla="*/ 472065 w 716749"/>
                <a:gd name="connsiteY2" fmla="*/ 500486 h 871362"/>
                <a:gd name="connsiteX3" fmla="*/ 509922 w 716749"/>
                <a:gd name="connsiteY3" fmla="*/ 569637 h 871362"/>
                <a:gd name="connsiteX4" fmla="*/ 511216 w 716749"/>
                <a:gd name="connsiteY4" fmla="*/ 570724 h 871362"/>
                <a:gd name="connsiteX5" fmla="*/ 634175 w 716749"/>
                <a:gd name="connsiteY5" fmla="*/ 619705 h 871362"/>
                <a:gd name="connsiteX6" fmla="*/ 633245 w 716749"/>
                <a:gd name="connsiteY6" fmla="*/ 620073 h 871362"/>
                <a:gd name="connsiteX7" fmla="*/ 707810 w 716749"/>
                <a:gd name="connsiteY7" fmla="*/ 666146 h 871362"/>
                <a:gd name="connsiteX8" fmla="*/ 644614 w 716749"/>
                <a:gd name="connsiteY8" fmla="*/ 863319 h 871362"/>
                <a:gd name="connsiteX9" fmla="*/ 605858 w 716749"/>
                <a:gd name="connsiteY9" fmla="*/ 805091 h 871362"/>
                <a:gd name="connsiteX10" fmla="*/ 609361 w 716749"/>
                <a:gd name="connsiteY10" fmla="*/ 866051 h 871362"/>
                <a:gd name="connsiteX11" fmla="*/ 197152 w 716749"/>
                <a:gd name="connsiteY11" fmla="*/ 871278 h 871362"/>
                <a:gd name="connsiteX12" fmla="*/ 197125 w 716749"/>
                <a:gd name="connsiteY12" fmla="*/ 871362 h 871362"/>
                <a:gd name="connsiteX13" fmla="*/ 196057 w 716749"/>
                <a:gd name="connsiteY13" fmla="*/ 871299 h 871362"/>
                <a:gd name="connsiteX14" fmla="*/ 192768 w 716749"/>
                <a:gd name="connsiteY14" fmla="*/ 871362 h 871362"/>
                <a:gd name="connsiteX15" fmla="*/ 192433 w 716749"/>
                <a:gd name="connsiteY15" fmla="*/ 871084 h 871362"/>
                <a:gd name="connsiteX16" fmla="*/ 107388 w 716749"/>
                <a:gd name="connsiteY16" fmla="*/ 866051 h 871362"/>
                <a:gd name="connsiteX17" fmla="*/ 115653 w 716749"/>
                <a:gd name="connsiteY17" fmla="*/ 802709 h 871362"/>
                <a:gd name="connsiteX18" fmla="*/ 72135 w 716749"/>
                <a:gd name="connsiteY18" fmla="*/ 863319 h 871362"/>
                <a:gd name="connsiteX19" fmla="*/ 8939 w 716749"/>
                <a:gd name="connsiteY19" fmla="*/ 666146 h 871362"/>
                <a:gd name="connsiteX20" fmla="*/ 126514 w 716749"/>
                <a:gd name="connsiteY20" fmla="*/ 602728 h 871362"/>
                <a:gd name="connsiteX21" fmla="*/ 189649 w 716749"/>
                <a:gd name="connsiteY21" fmla="*/ 578809 h 871362"/>
                <a:gd name="connsiteX22" fmla="*/ 348432 w 716749"/>
                <a:gd name="connsiteY22" fmla="*/ 647569 h 871362"/>
                <a:gd name="connsiteX23" fmla="*/ 434280 w 716749"/>
                <a:gd name="connsiteY23" fmla="*/ 621574 h 871362"/>
                <a:gd name="connsiteX24" fmla="*/ 433343 w 716749"/>
                <a:gd name="connsiteY24" fmla="*/ 617114 h 871362"/>
                <a:gd name="connsiteX25" fmla="*/ 447663 w 716749"/>
                <a:gd name="connsiteY25" fmla="*/ 603030 h 871362"/>
                <a:gd name="connsiteX26" fmla="*/ 353281 w 716749"/>
                <a:gd name="connsiteY26" fmla="*/ 622524 h 871362"/>
                <a:gd name="connsiteX27" fmla="*/ 228840 w 716749"/>
                <a:gd name="connsiteY27" fmla="*/ 558317 h 871362"/>
                <a:gd name="connsiteX28" fmla="*/ 257122 w 716749"/>
                <a:gd name="connsiteY28" fmla="*/ 499120 h 871362"/>
                <a:gd name="connsiteX29" fmla="*/ 349093 w 716749"/>
                <a:gd name="connsiteY29" fmla="*/ 167 h 871362"/>
                <a:gd name="connsiteX30" fmla="*/ 475948 w 716749"/>
                <a:gd name="connsiteY30" fmla="*/ 42250 h 871362"/>
                <a:gd name="connsiteX31" fmla="*/ 523135 w 716749"/>
                <a:gd name="connsiteY31" fmla="*/ 125796 h 871362"/>
                <a:gd name="connsiteX32" fmla="*/ 517697 w 716749"/>
                <a:gd name="connsiteY32" fmla="*/ 186030 h 871362"/>
                <a:gd name="connsiteX33" fmla="*/ 504770 w 716749"/>
                <a:gd name="connsiteY33" fmla="*/ 213819 h 871362"/>
                <a:gd name="connsiteX34" fmla="*/ 504770 w 716749"/>
                <a:gd name="connsiteY34" fmla="*/ 254364 h 871362"/>
                <a:gd name="connsiteX35" fmla="*/ 523353 w 716749"/>
                <a:gd name="connsiteY35" fmla="*/ 269398 h 871362"/>
                <a:gd name="connsiteX36" fmla="*/ 503558 w 716749"/>
                <a:gd name="connsiteY36" fmla="*/ 358232 h 871362"/>
                <a:gd name="connsiteX37" fmla="*/ 492246 w 716749"/>
                <a:gd name="connsiteY37" fmla="*/ 365977 h 871362"/>
                <a:gd name="connsiteX38" fmla="*/ 444576 w 716749"/>
                <a:gd name="connsiteY38" fmla="*/ 473034 h 871362"/>
                <a:gd name="connsiteX39" fmla="*/ 356911 w 716749"/>
                <a:gd name="connsiteY39" fmla="*/ 522690 h 871362"/>
                <a:gd name="connsiteX40" fmla="*/ 262783 w 716749"/>
                <a:gd name="connsiteY40" fmla="*/ 460734 h 871362"/>
                <a:gd name="connsiteX41" fmla="*/ 221576 w 716749"/>
                <a:gd name="connsiteY41" fmla="*/ 361421 h 871362"/>
                <a:gd name="connsiteX42" fmla="*/ 188449 w 716749"/>
                <a:gd name="connsiteY42" fmla="*/ 283520 h 871362"/>
                <a:gd name="connsiteX43" fmla="*/ 201376 w 716749"/>
                <a:gd name="connsiteY43" fmla="*/ 261653 h 871362"/>
                <a:gd name="connsiteX44" fmla="*/ 173905 w 716749"/>
                <a:gd name="connsiteY44" fmla="*/ 181930 h 871362"/>
                <a:gd name="connsiteX45" fmla="*/ 283790 w 716749"/>
                <a:gd name="connsiteY45" fmla="*/ 17472 h 871362"/>
                <a:gd name="connsiteX46" fmla="*/ 349093 w 716749"/>
                <a:gd name="connsiteY46" fmla="*/ 167 h 871362"/>
                <a:gd name="connsiteX0" fmla="*/ 257122 w 716749"/>
                <a:gd name="connsiteY0" fmla="*/ 499120 h 871362"/>
                <a:gd name="connsiteX1" fmla="*/ 356917 w 716749"/>
                <a:gd name="connsiteY1" fmla="*/ 556496 h 871362"/>
                <a:gd name="connsiteX2" fmla="*/ 472065 w 716749"/>
                <a:gd name="connsiteY2" fmla="*/ 500486 h 871362"/>
                <a:gd name="connsiteX3" fmla="*/ 509922 w 716749"/>
                <a:gd name="connsiteY3" fmla="*/ 569637 h 871362"/>
                <a:gd name="connsiteX4" fmla="*/ 511216 w 716749"/>
                <a:gd name="connsiteY4" fmla="*/ 570724 h 871362"/>
                <a:gd name="connsiteX5" fmla="*/ 634175 w 716749"/>
                <a:gd name="connsiteY5" fmla="*/ 619705 h 871362"/>
                <a:gd name="connsiteX6" fmla="*/ 633245 w 716749"/>
                <a:gd name="connsiteY6" fmla="*/ 620073 h 871362"/>
                <a:gd name="connsiteX7" fmla="*/ 707810 w 716749"/>
                <a:gd name="connsiteY7" fmla="*/ 666146 h 871362"/>
                <a:gd name="connsiteX8" fmla="*/ 644614 w 716749"/>
                <a:gd name="connsiteY8" fmla="*/ 863319 h 871362"/>
                <a:gd name="connsiteX9" fmla="*/ 605858 w 716749"/>
                <a:gd name="connsiteY9" fmla="*/ 805091 h 871362"/>
                <a:gd name="connsiteX10" fmla="*/ 609361 w 716749"/>
                <a:gd name="connsiteY10" fmla="*/ 866051 h 871362"/>
                <a:gd name="connsiteX11" fmla="*/ 197152 w 716749"/>
                <a:gd name="connsiteY11" fmla="*/ 871278 h 871362"/>
                <a:gd name="connsiteX12" fmla="*/ 197125 w 716749"/>
                <a:gd name="connsiteY12" fmla="*/ 871362 h 871362"/>
                <a:gd name="connsiteX13" fmla="*/ 196057 w 716749"/>
                <a:gd name="connsiteY13" fmla="*/ 871299 h 871362"/>
                <a:gd name="connsiteX14" fmla="*/ 192768 w 716749"/>
                <a:gd name="connsiteY14" fmla="*/ 871362 h 871362"/>
                <a:gd name="connsiteX15" fmla="*/ 192433 w 716749"/>
                <a:gd name="connsiteY15" fmla="*/ 871084 h 871362"/>
                <a:gd name="connsiteX16" fmla="*/ 107388 w 716749"/>
                <a:gd name="connsiteY16" fmla="*/ 866051 h 871362"/>
                <a:gd name="connsiteX17" fmla="*/ 115653 w 716749"/>
                <a:gd name="connsiteY17" fmla="*/ 802709 h 871362"/>
                <a:gd name="connsiteX18" fmla="*/ 72135 w 716749"/>
                <a:gd name="connsiteY18" fmla="*/ 863319 h 871362"/>
                <a:gd name="connsiteX19" fmla="*/ 8939 w 716749"/>
                <a:gd name="connsiteY19" fmla="*/ 666146 h 871362"/>
                <a:gd name="connsiteX20" fmla="*/ 126514 w 716749"/>
                <a:gd name="connsiteY20" fmla="*/ 602728 h 871362"/>
                <a:gd name="connsiteX21" fmla="*/ 189649 w 716749"/>
                <a:gd name="connsiteY21" fmla="*/ 578809 h 871362"/>
                <a:gd name="connsiteX22" fmla="*/ 348432 w 716749"/>
                <a:gd name="connsiteY22" fmla="*/ 647569 h 871362"/>
                <a:gd name="connsiteX23" fmla="*/ 434280 w 716749"/>
                <a:gd name="connsiteY23" fmla="*/ 621574 h 871362"/>
                <a:gd name="connsiteX24" fmla="*/ 447663 w 716749"/>
                <a:gd name="connsiteY24" fmla="*/ 603030 h 871362"/>
                <a:gd name="connsiteX25" fmla="*/ 353281 w 716749"/>
                <a:gd name="connsiteY25" fmla="*/ 622524 h 871362"/>
                <a:gd name="connsiteX26" fmla="*/ 228840 w 716749"/>
                <a:gd name="connsiteY26" fmla="*/ 558317 h 871362"/>
                <a:gd name="connsiteX27" fmla="*/ 257122 w 716749"/>
                <a:gd name="connsiteY27" fmla="*/ 499120 h 871362"/>
                <a:gd name="connsiteX28" fmla="*/ 349093 w 716749"/>
                <a:gd name="connsiteY28" fmla="*/ 167 h 871362"/>
                <a:gd name="connsiteX29" fmla="*/ 475948 w 716749"/>
                <a:gd name="connsiteY29" fmla="*/ 42250 h 871362"/>
                <a:gd name="connsiteX30" fmla="*/ 523135 w 716749"/>
                <a:gd name="connsiteY30" fmla="*/ 125796 h 871362"/>
                <a:gd name="connsiteX31" fmla="*/ 517697 w 716749"/>
                <a:gd name="connsiteY31" fmla="*/ 186030 h 871362"/>
                <a:gd name="connsiteX32" fmla="*/ 504770 w 716749"/>
                <a:gd name="connsiteY32" fmla="*/ 213819 h 871362"/>
                <a:gd name="connsiteX33" fmla="*/ 504770 w 716749"/>
                <a:gd name="connsiteY33" fmla="*/ 254364 h 871362"/>
                <a:gd name="connsiteX34" fmla="*/ 523353 w 716749"/>
                <a:gd name="connsiteY34" fmla="*/ 269398 h 871362"/>
                <a:gd name="connsiteX35" fmla="*/ 503558 w 716749"/>
                <a:gd name="connsiteY35" fmla="*/ 358232 h 871362"/>
                <a:gd name="connsiteX36" fmla="*/ 492246 w 716749"/>
                <a:gd name="connsiteY36" fmla="*/ 365977 h 871362"/>
                <a:gd name="connsiteX37" fmla="*/ 444576 w 716749"/>
                <a:gd name="connsiteY37" fmla="*/ 473034 h 871362"/>
                <a:gd name="connsiteX38" fmla="*/ 356911 w 716749"/>
                <a:gd name="connsiteY38" fmla="*/ 522690 h 871362"/>
                <a:gd name="connsiteX39" fmla="*/ 262783 w 716749"/>
                <a:gd name="connsiteY39" fmla="*/ 460734 h 871362"/>
                <a:gd name="connsiteX40" fmla="*/ 221576 w 716749"/>
                <a:gd name="connsiteY40" fmla="*/ 361421 h 871362"/>
                <a:gd name="connsiteX41" fmla="*/ 188449 w 716749"/>
                <a:gd name="connsiteY41" fmla="*/ 283520 h 871362"/>
                <a:gd name="connsiteX42" fmla="*/ 201376 w 716749"/>
                <a:gd name="connsiteY42" fmla="*/ 261653 h 871362"/>
                <a:gd name="connsiteX43" fmla="*/ 173905 w 716749"/>
                <a:gd name="connsiteY43" fmla="*/ 181930 h 871362"/>
                <a:gd name="connsiteX44" fmla="*/ 283790 w 716749"/>
                <a:gd name="connsiteY44" fmla="*/ 17472 h 871362"/>
                <a:gd name="connsiteX45" fmla="*/ 349093 w 716749"/>
                <a:gd name="connsiteY45" fmla="*/ 167 h 871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16749" h="871362">
                  <a:moveTo>
                    <a:pt x="257122" y="499120"/>
                  </a:moveTo>
                  <a:cubicBezTo>
                    <a:pt x="264799" y="497298"/>
                    <a:pt x="329443" y="557407"/>
                    <a:pt x="356917" y="556496"/>
                  </a:cubicBezTo>
                  <a:cubicBezTo>
                    <a:pt x="430854" y="553308"/>
                    <a:pt x="464793" y="497754"/>
                    <a:pt x="472065" y="500486"/>
                  </a:cubicBezTo>
                  <a:cubicBezTo>
                    <a:pt x="479560" y="502709"/>
                    <a:pt x="493602" y="563094"/>
                    <a:pt x="509922" y="569637"/>
                  </a:cubicBezTo>
                  <a:lnTo>
                    <a:pt x="511216" y="570724"/>
                  </a:lnTo>
                  <a:cubicBezTo>
                    <a:pt x="537268" y="577651"/>
                    <a:pt x="593709" y="598027"/>
                    <a:pt x="634175" y="619705"/>
                  </a:cubicBezTo>
                  <a:lnTo>
                    <a:pt x="633245" y="620073"/>
                  </a:lnTo>
                  <a:cubicBezTo>
                    <a:pt x="666648" y="634645"/>
                    <a:pt x="699453" y="652545"/>
                    <a:pt x="707810" y="666146"/>
                  </a:cubicBezTo>
                  <a:cubicBezTo>
                    <a:pt x="725866" y="695289"/>
                    <a:pt x="721997" y="769969"/>
                    <a:pt x="644614" y="863319"/>
                  </a:cubicBezTo>
                  <a:cubicBezTo>
                    <a:pt x="636445" y="809586"/>
                    <a:pt x="615745" y="811011"/>
                    <a:pt x="605858" y="805091"/>
                  </a:cubicBezTo>
                  <a:cubicBezTo>
                    <a:pt x="618755" y="831047"/>
                    <a:pt x="608931" y="836453"/>
                    <a:pt x="609361" y="866051"/>
                  </a:cubicBezTo>
                  <a:cubicBezTo>
                    <a:pt x="578994" y="868349"/>
                    <a:pt x="246530" y="870038"/>
                    <a:pt x="197152" y="871278"/>
                  </a:cubicBezTo>
                  <a:cubicBezTo>
                    <a:pt x="197145" y="871307"/>
                    <a:pt x="197135" y="871334"/>
                    <a:pt x="197125" y="871362"/>
                  </a:cubicBezTo>
                  <a:lnTo>
                    <a:pt x="196057" y="871299"/>
                  </a:lnTo>
                  <a:lnTo>
                    <a:pt x="192768" y="871362"/>
                  </a:lnTo>
                  <a:cubicBezTo>
                    <a:pt x="192638" y="871303"/>
                    <a:pt x="192508" y="871243"/>
                    <a:pt x="192433" y="871084"/>
                  </a:cubicBezTo>
                  <a:cubicBezTo>
                    <a:pt x="165787" y="869971"/>
                    <a:pt x="137155" y="868303"/>
                    <a:pt x="107388" y="866051"/>
                  </a:cubicBezTo>
                  <a:cubicBezTo>
                    <a:pt x="107817" y="836453"/>
                    <a:pt x="102756" y="828665"/>
                    <a:pt x="115653" y="802709"/>
                  </a:cubicBezTo>
                  <a:cubicBezTo>
                    <a:pt x="105766" y="808629"/>
                    <a:pt x="80304" y="809586"/>
                    <a:pt x="72135" y="863319"/>
                  </a:cubicBezTo>
                  <a:cubicBezTo>
                    <a:pt x="-5248" y="769969"/>
                    <a:pt x="-9117" y="695289"/>
                    <a:pt x="8939" y="666146"/>
                  </a:cubicBezTo>
                  <a:cubicBezTo>
                    <a:pt x="21048" y="646437"/>
                    <a:pt x="84495" y="617701"/>
                    <a:pt x="126514" y="602728"/>
                  </a:cubicBezTo>
                  <a:lnTo>
                    <a:pt x="189649" y="578809"/>
                  </a:lnTo>
                  <a:cubicBezTo>
                    <a:pt x="199346" y="580630"/>
                    <a:pt x="259142" y="648935"/>
                    <a:pt x="348432" y="647569"/>
                  </a:cubicBezTo>
                  <a:cubicBezTo>
                    <a:pt x="392274" y="646882"/>
                    <a:pt x="418782" y="634129"/>
                    <a:pt x="434280" y="621574"/>
                  </a:cubicBezTo>
                  <a:lnTo>
                    <a:pt x="447663" y="603030"/>
                  </a:lnTo>
                  <a:cubicBezTo>
                    <a:pt x="437487" y="611334"/>
                    <a:pt x="411701" y="623772"/>
                    <a:pt x="353281" y="622524"/>
                  </a:cubicBezTo>
                  <a:cubicBezTo>
                    <a:pt x="293081" y="621613"/>
                    <a:pt x="230052" y="568791"/>
                    <a:pt x="228840" y="558317"/>
                  </a:cubicBezTo>
                  <a:cubicBezTo>
                    <a:pt x="227628" y="547388"/>
                    <a:pt x="249042" y="500486"/>
                    <a:pt x="257122" y="499120"/>
                  </a:cubicBezTo>
                  <a:close/>
                  <a:moveTo>
                    <a:pt x="349093" y="167"/>
                  </a:moveTo>
                  <a:cubicBezTo>
                    <a:pt x="388971" y="2218"/>
                    <a:pt x="446942" y="21312"/>
                    <a:pt x="475948" y="42250"/>
                  </a:cubicBezTo>
                  <a:cubicBezTo>
                    <a:pt x="504955" y="63189"/>
                    <a:pt x="524347" y="113952"/>
                    <a:pt x="523135" y="125796"/>
                  </a:cubicBezTo>
                  <a:cubicBezTo>
                    <a:pt x="521923" y="137186"/>
                    <a:pt x="520758" y="171360"/>
                    <a:pt x="517697" y="186030"/>
                  </a:cubicBezTo>
                  <a:cubicBezTo>
                    <a:pt x="514637" y="200701"/>
                    <a:pt x="506925" y="202430"/>
                    <a:pt x="504770" y="213819"/>
                  </a:cubicBezTo>
                  <a:cubicBezTo>
                    <a:pt x="509213" y="224750"/>
                    <a:pt x="504772" y="254352"/>
                    <a:pt x="504770" y="254364"/>
                  </a:cubicBezTo>
                  <a:cubicBezTo>
                    <a:pt x="504801" y="254367"/>
                    <a:pt x="523353" y="255742"/>
                    <a:pt x="523353" y="269398"/>
                  </a:cubicBezTo>
                  <a:cubicBezTo>
                    <a:pt x="523353" y="283062"/>
                    <a:pt x="503565" y="358204"/>
                    <a:pt x="503558" y="358232"/>
                  </a:cubicBezTo>
                  <a:cubicBezTo>
                    <a:pt x="503542" y="358258"/>
                    <a:pt x="498297" y="367342"/>
                    <a:pt x="492246" y="365977"/>
                  </a:cubicBezTo>
                  <a:cubicBezTo>
                    <a:pt x="485783" y="421555"/>
                    <a:pt x="463563" y="456178"/>
                    <a:pt x="444576" y="473034"/>
                  </a:cubicBezTo>
                  <a:cubicBezTo>
                    <a:pt x="425993" y="489434"/>
                    <a:pt x="382766" y="522690"/>
                    <a:pt x="356911" y="522690"/>
                  </a:cubicBezTo>
                  <a:cubicBezTo>
                    <a:pt x="331056" y="522690"/>
                    <a:pt x="267630" y="469845"/>
                    <a:pt x="262783" y="460734"/>
                  </a:cubicBezTo>
                  <a:cubicBezTo>
                    <a:pt x="257531" y="451623"/>
                    <a:pt x="222788" y="411077"/>
                    <a:pt x="221576" y="361421"/>
                  </a:cubicBezTo>
                  <a:cubicBezTo>
                    <a:pt x="204608" y="360054"/>
                    <a:pt x="194913" y="309943"/>
                    <a:pt x="188449" y="283520"/>
                  </a:cubicBezTo>
                  <a:cubicBezTo>
                    <a:pt x="183199" y="261207"/>
                    <a:pt x="201363" y="261653"/>
                    <a:pt x="201376" y="261653"/>
                  </a:cubicBezTo>
                  <a:cubicBezTo>
                    <a:pt x="201357" y="261601"/>
                    <a:pt x="175925" y="191494"/>
                    <a:pt x="173905" y="181930"/>
                  </a:cubicBezTo>
                  <a:cubicBezTo>
                    <a:pt x="172289" y="172819"/>
                    <a:pt x="155322" y="11550"/>
                    <a:pt x="283790" y="17472"/>
                  </a:cubicBezTo>
                  <a:cubicBezTo>
                    <a:pt x="302575" y="4488"/>
                    <a:pt x="325167" y="-1064"/>
                    <a:pt x="349093" y="167"/>
                  </a:cubicBezTo>
                  <a:close/>
                </a:path>
              </a:pathLst>
            </a:custGeom>
            <a:grp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a:extLst/>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1096919" fontAlgn="base">
                <a:lnSpc>
                  <a:spcPct val="70000"/>
                </a:lnSpc>
                <a:spcBef>
                  <a:spcPct val="0"/>
                </a:spcBef>
                <a:spcAft>
                  <a:spcPct val="0"/>
                </a:spcAft>
              </a:pPr>
              <a:endParaRPr lang="en-US" sz="2800" dirty="0">
                <a:solidFill>
                  <a:srgbClr val="FFFFFF"/>
                </a:solidFill>
                <a:effectLst>
                  <a:outerShdw blurRad="38100" dist="38100" dir="2700000" algn="tl">
                    <a:srgbClr val="000000">
                      <a:alpha val="43137"/>
                    </a:srgbClr>
                  </a:outerShdw>
                </a:effectLst>
              </a:endParaRPr>
            </a:p>
          </p:txBody>
        </p:sp>
        <p:sp>
          <p:nvSpPr>
            <p:cNvPr id="25" name="Rectangle 24"/>
            <p:cNvSpPr/>
            <p:nvPr/>
          </p:nvSpPr>
          <p:spPr>
            <a:xfrm>
              <a:off x="5962667" y="3904245"/>
              <a:ext cx="611964"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endParaRPr lang="en-US" dirty="0"/>
            </a:p>
          </p:txBody>
        </p:sp>
        <p:sp>
          <p:nvSpPr>
            <p:cNvPr id="26" name="Rounded Rectangle 581"/>
            <p:cNvSpPr/>
            <p:nvPr/>
          </p:nvSpPr>
          <p:spPr>
            <a:xfrm>
              <a:off x="5277860" y="3548824"/>
              <a:ext cx="1413454" cy="1386878"/>
            </a:xfrm>
            <a:custGeom>
              <a:avLst/>
              <a:gdLst/>
              <a:ahLst/>
              <a:cxnLst/>
              <a:rect l="l" t="t" r="r" b="b"/>
              <a:pathLst>
                <a:path w="1413454" h="1386878">
                  <a:moveTo>
                    <a:pt x="145143" y="44720"/>
                  </a:moveTo>
                  <a:cubicBezTo>
                    <a:pt x="90155" y="44720"/>
                    <a:pt x="45578" y="89297"/>
                    <a:pt x="45578" y="144285"/>
                  </a:cubicBezTo>
                  <a:lnTo>
                    <a:pt x="45578" y="1242592"/>
                  </a:lnTo>
                  <a:cubicBezTo>
                    <a:pt x="45578" y="1297580"/>
                    <a:pt x="90155" y="1342157"/>
                    <a:pt x="145143" y="1342157"/>
                  </a:cubicBezTo>
                  <a:lnTo>
                    <a:pt x="1268310" y="1342157"/>
                  </a:lnTo>
                  <a:cubicBezTo>
                    <a:pt x="1323298" y="1342157"/>
                    <a:pt x="1367875" y="1297580"/>
                    <a:pt x="1367875" y="1242592"/>
                  </a:cubicBezTo>
                  <a:lnTo>
                    <a:pt x="1367875" y="144285"/>
                  </a:lnTo>
                  <a:cubicBezTo>
                    <a:pt x="1367875" y="89297"/>
                    <a:pt x="1323298" y="44720"/>
                    <a:pt x="1268310" y="44720"/>
                  </a:cubicBezTo>
                  <a:close/>
                  <a:moveTo>
                    <a:pt x="144527" y="0"/>
                  </a:moveTo>
                  <a:lnTo>
                    <a:pt x="1268927" y="0"/>
                  </a:lnTo>
                  <a:cubicBezTo>
                    <a:pt x="1348747" y="0"/>
                    <a:pt x="1413454" y="64707"/>
                    <a:pt x="1413454" y="144527"/>
                  </a:cubicBezTo>
                  <a:lnTo>
                    <a:pt x="1413454" y="1242351"/>
                  </a:lnTo>
                  <a:cubicBezTo>
                    <a:pt x="1413454" y="1322171"/>
                    <a:pt x="1348747" y="1386878"/>
                    <a:pt x="1268927" y="1386878"/>
                  </a:cubicBezTo>
                  <a:lnTo>
                    <a:pt x="144527" y="1386878"/>
                  </a:lnTo>
                  <a:cubicBezTo>
                    <a:pt x="64707" y="1386878"/>
                    <a:pt x="0" y="1322171"/>
                    <a:pt x="0" y="1242351"/>
                  </a:cubicBezTo>
                  <a:lnTo>
                    <a:pt x="0" y="144527"/>
                  </a:lnTo>
                  <a:cubicBezTo>
                    <a:pt x="0" y="64707"/>
                    <a:pt x="64707" y="0"/>
                    <a:pt x="144527" y="0"/>
                  </a:cubicBezTo>
                  <a:close/>
                </a:path>
              </a:pathLst>
            </a:custGeom>
            <a:grpFill/>
            <a:ln w="38100">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1096919" fontAlgn="base">
                <a:lnSpc>
                  <a:spcPct val="70000"/>
                </a:lnSpc>
                <a:spcBef>
                  <a:spcPct val="0"/>
                </a:spcBef>
                <a:spcAft>
                  <a:spcPct val="0"/>
                </a:spcAft>
              </a:pPr>
              <a:endParaRPr lang="en-US" sz="2800" dirty="0">
                <a:solidFill>
                  <a:srgbClr val="FFFFFF"/>
                </a:solidFill>
                <a:effectLst>
                  <a:outerShdw blurRad="38100" dist="38100" dir="2700000" algn="tl">
                    <a:srgbClr val="000000">
                      <a:alpha val="43137"/>
                    </a:srgbClr>
                  </a:outerShdw>
                </a:effectLst>
              </a:endParaRPr>
            </a:p>
          </p:txBody>
        </p:sp>
        <p:sp>
          <p:nvSpPr>
            <p:cNvPr id="27" name="Rectangle 26"/>
            <p:cNvSpPr/>
            <p:nvPr/>
          </p:nvSpPr>
          <p:spPr>
            <a:xfrm>
              <a:off x="5962667" y="4202921"/>
              <a:ext cx="611964"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endParaRPr lang="en-US" dirty="0"/>
            </a:p>
          </p:txBody>
        </p:sp>
        <p:sp>
          <p:nvSpPr>
            <p:cNvPr id="28" name="Rectangle 27"/>
            <p:cNvSpPr/>
            <p:nvPr/>
          </p:nvSpPr>
          <p:spPr>
            <a:xfrm>
              <a:off x="5962667" y="4053583"/>
              <a:ext cx="611964"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endParaRPr lang="en-US" dirty="0"/>
            </a:p>
          </p:txBody>
        </p:sp>
        <p:sp>
          <p:nvSpPr>
            <p:cNvPr id="29" name="Rectangle 28"/>
            <p:cNvSpPr/>
            <p:nvPr/>
          </p:nvSpPr>
          <p:spPr>
            <a:xfrm>
              <a:off x="5395465" y="4352259"/>
              <a:ext cx="1179166"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endParaRPr lang="en-US" dirty="0"/>
            </a:p>
          </p:txBody>
        </p:sp>
        <p:sp>
          <p:nvSpPr>
            <p:cNvPr id="30" name="Rectangle 29"/>
            <p:cNvSpPr/>
            <p:nvPr/>
          </p:nvSpPr>
          <p:spPr>
            <a:xfrm>
              <a:off x="5395465" y="4501597"/>
              <a:ext cx="1179166"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endParaRPr lang="en-US" dirty="0"/>
            </a:p>
          </p:txBody>
        </p:sp>
        <p:sp>
          <p:nvSpPr>
            <p:cNvPr id="31" name="Rectangle 30"/>
            <p:cNvSpPr/>
            <p:nvPr/>
          </p:nvSpPr>
          <p:spPr>
            <a:xfrm>
              <a:off x="5395465" y="4650933"/>
              <a:ext cx="1179166"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endParaRPr lang="en-US" dirty="0"/>
            </a:p>
          </p:txBody>
        </p:sp>
      </p:grpSp>
      <p:sp>
        <p:nvSpPr>
          <p:cNvPr id="32" name="Oval 2"/>
          <p:cNvSpPr/>
          <p:nvPr/>
        </p:nvSpPr>
        <p:spPr bwMode="auto">
          <a:xfrm>
            <a:off x="8180764" y="3988105"/>
            <a:ext cx="794320" cy="629108"/>
          </a:xfrm>
          <a:custGeom>
            <a:avLst/>
            <a:gdLst/>
            <a:ahLst/>
            <a:cxnLst/>
            <a:rect l="l" t="t" r="r" b="b"/>
            <a:pathLst>
              <a:path w="4762456" h="3771901">
                <a:moveTo>
                  <a:pt x="4524242" y="2284529"/>
                </a:moveTo>
                <a:cubicBezTo>
                  <a:pt x="4564380" y="2573176"/>
                  <a:pt x="4469407" y="2618621"/>
                  <a:pt x="4423890" y="2695699"/>
                </a:cubicBezTo>
                <a:lnTo>
                  <a:pt x="3458202" y="2695699"/>
                </a:lnTo>
                <a:cubicBezTo>
                  <a:pt x="3425216" y="2695699"/>
                  <a:pt x="3398475" y="2722440"/>
                  <a:pt x="3398475" y="2755426"/>
                </a:cubicBezTo>
                <a:lnTo>
                  <a:pt x="3398474" y="3711056"/>
                </a:lnTo>
                <a:lnTo>
                  <a:pt x="3398474" y="3737482"/>
                </a:lnTo>
                <a:cubicBezTo>
                  <a:pt x="3398474" y="3756490"/>
                  <a:pt x="3383065" y="3771899"/>
                  <a:pt x="3364057" y="3771899"/>
                </a:cubicBezTo>
                <a:lnTo>
                  <a:pt x="3275230" y="3771899"/>
                </a:lnTo>
                <a:lnTo>
                  <a:pt x="3275221" y="3771900"/>
                </a:lnTo>
                <a:lnTo>
                  <a:pt x="3190304" y="3771900"/>
                </a:lnTo>
                <a:cubicBezTo>
                  <a:pt x="3190302" y="3771900"/>
                  <a:pt x="3190301" y="3771900"/>
                  <a:pt x="3190299" y="3771899"/>
                </a:cubicBezTo>
                <a:lnTo>
                  <a:pt x="3063367" y="3771899"/>
                </a:lnTo>
                <a:cubicBezTo>
                  <a:pt x="3044359" y="3771899"/>
                  <a:pt x="3028950" y="3756490"/>
                  <a:pt x="3028950" y="3737482"/>
                </a:cubicBezTo>
                <a:lnTo>
                  <a:pt x="3028950" y="3610546"/>
                </a:lnTo>
                <a:lnTo>
                  <a:pt x="3028950" y="3420553"/>
                </a:lnTo>
                <a:lnTo>
                  <a:pt x="3028950" y="2449058"/>
                </a:lnTo>
                <a:cubicBezTo>
                  <a:pt x="3028950" y="2367570"/>
                  <a:pt x="3089357" y="2300191"/>
                  <a:pt x="3168238" y="2292159"/>
                </a:cubicBezTo>
                <a:lnTo>
                  <a:pt x="3168289" y="2287704"/>
                </a:lnTo>
                <a:close/>
                <a:moveTo>
                  <a:pt x="238214" y="2284529"/>
                </a:moveTo>
                <a:lnTo>
                  <a:pt x="1594167" y="2287704"/>
                </a:lnTo>
                <a:lnTo>
                  <a:pt x="1594218" y="2292159"/>
                </a:lnTo>
                <a:cubicBezTo>
                  <a:pt x="1673099" y="2300191"/>
                  <a:pt x="1733506" y="2367570"/>
                  <a:pt x="1733506" y="2449058"/>
                </a:cubicBezTo>
                <a:lnTo>
                  <a:pt x="1733506" y="3420553"/>
                </a:lnTo>
                <a:lnTo>
                  <a:pt x="1733506" y="3610546"/>
                </a:lnTo>
                <a:lnTo>
                  <a:pt x="1733506" y="3737482"/>
                </a:lnTo>
                <a:cubicBezTo>
                  <a:pt x="1733506" y="3756490"/>
                  <a:pt x="1718097" y="3771899"/>
                  <a:pt x="1699089" y="3771899"/>
                </a:cubicBezTo>
                <a:lnTo>
                  <a:pt x="1572157" y="3771899"/>
                </a:lnTo>
                <a:cubicBezTo>
                  <a:pt x="1572155" y="3771900"/>
                  <a:pt x="1572154" y="3771900"/>
                  <a:pt x="1572152" y="3771900"/>
                </a:cubicBezTo>
                <a:lnTo>
                  <a:pt x="1487235" y="3771900"/>
                </a:lnTo>
                <a:lnTo>
                  <a:pt x="1487226" y="3771899"/>
                </a:lnTo>
                <a:lnTo>
                  <a:pt x="1398399" y="3771899"/>
                </a:lnTo>
                <a:cubicBezTo>
                  <a:pt x="1379391" y="3771899"/>
                  <a:pt x="1363982" y="3756490"/>
                  <a:pt x="1363982" y="3737482"/>
                </a:cubicBezTo>
                <a:lnTo>
                  <a:pt x="1363982" y="3711056"/>
                </a:lnTo>
                <a:lnTo>
                  <a:pt x="1363981" y="2755426"/>
                </a:lnTo>
                <a:cubicBezTo>
                  <a:pt x="1363981" y="2722440"/>
                  <a:pt x="1337240" y="2695699"/>
                  <a:pt x="1304254" y="2695699"/>
                </a:cubicBezTo>
                <a:lnTo>
                  <a:pt x="338566" y="2695699"/>
                </a:lnTo>
                <a:cubicBezTo>
                  <a:pt x="293049" y="2618621"/>
                  <a:pt x="198076" y="2573176"/>
                  <a:pt x="238214" y="2284529"/>
                </a:cubicBezTo>
                <a:close/>
                <a:moveTo>
                  <a:pt x="1412548" y="1969052"/>
                </a:moveTo>
                <a:lnTo>
                  <a:pt x="3309316" y="1969052"/>
                </a:lnTo>
                <a:cubicBezTo>
                  <a:pt x="3336138" y="1969052"/>
                  <a:pt x="3357882" y="1990796"/>
                  <a:pt x="3357882" y="2017618"/>
                </a:cubicBezTo>
                <a:lnTo>
                  <a:pt x="3357882" y="2147984"/>
                </a:lnTo>
                <a:cubicBezTo>
                  <a:pt x="3357882" y="2174806"/>
                  <a:pt x="3336138" y="2196550"/>
                  <a:pt x="3309316" y="2196550"/>
                </a:cubicBezTo>
                <a:lnTo>
                  <a:pt x="2522857" y="2196550"/>
                </a:lnTo>
                <a:lnTo>
                  <a:pt x="2522857" y="3771901"/>
                </a:lnTo>
                <a:lnTo>
                  <a:pt x="2405778" y="3771901"/>
                </a:lnTo>
                <a:lnTo>
                  <a:pt x="2405778" y="2295074"/>
                </a:lnTo>
                <a:cubicBezTo>
                  <a:pt x="2405778" y="2284499"/>
                  <a:pt x="2397205" y="2275926"/>
                  <a:pt x="2386630" y="2275926"/>
                </a:cubicBezTo>
                <a:lnTo>
                  <a:pt x="2335231" y="2275926"/>
                </a:lnTo>
                <a:cubicBezTo>
                  <a:pt x="2324656" y="2275926"/>
                  <a:pt x="2316083" y="2284499"/>
                  <a:pt x="2316083" y="2295074"/>
                </a:cubicBezTo>
                <a:lnTo>
                  <a:pt x="2316083" y="3771901"/>
                </a:lnTo>
                <a:lnTo>
                  <a:pt x="2199007" y="3771901"/>
                </a:lnTo>
                <a:lnTo>
                  <a:pt x="2199007" y="2196550"/>
                </a:lnTo>
                <a:lnTo>
                  <a:pt x="1412548" y="2196550"/>
                </a:lnTo>
                <a:cubicBezTo>
                  <a:pt x="1385726" y="2196550"/>
                  <a:pt x="1363982" y="2174806"/>
                  <a:pt x="1363982" y="2147984"/>
                </a:cubicBezTo>
                <a:lnTo>
                  <a:pt x="1363982" y="2017618"/>
                </a:lnTo>
                <a:cubicBezTo>
                  <a:pt x="1363982" y="1990796"/>
                  <a:pt x="1385726" y="1969052"/>
                  <a:pt x="1412548" y="1969052"/>
                </a:cubicBezTo>
                <a:close/>
                <a:moveTo>
                  <a:pt x="4698394" y="1113141"/>
                </a:moveTo>
                <a:lnTo>
                  <a:pt x="4719683" y="1113141"/>
                </a:lnTo>
                <a:cubicBezTo>
                  <a:pt x="4742399" y="1113141"/>
                  <a:pt x="4760814" y="1131556"/>
                  <a:pt x="4760814" y="1154272"/>
                </a:cubicBezTo>
                <a:lnTo>
                  <a:pt x="4760814" y="2834081"/>
                </a:lnTo>
                <a:lnTo>
                  <a:pt x="4762456" y="2842214"/>
                </a:lnTo>
                <a:lnTo>
                  <a:pt x="4762456" y="3720637"/>
                </a:lnTo>
                <a:cubicBezTo>
                  <a:pt x="4762456" y="3748949"/>
                  <a:pt x="4739504" y="3771901"/>
                  <a:pt x="4711192" y="3771901"/>
                </a:cubicBezTo>
                <a:lnTo>
                  <a:pt x="4650911" y="3771901"/>
                </a:lnTo>
                <a:lnTo>
                  <a:pt x="4650911" y="3051727"/>
                </a:lnTo>
                <a:cubicBezTo>
                  <a:pt x="4650911" y="3023435"/>
                  <a:pt x="4627976" y="3000500"/>
                  <a:pt x="4599684" y="3000500"/>
                </a:cubicBezTo>
                <a:lnTo>
                  <a:pt x="3721902" y="3000500"/>
                </a:lnTo>
                <a:cubicBezTo>
                  <a:pt x="3693610" y="3000500"/>
                  <a:pt x="3670675" y="3023435"/>
                  <a:pt x="3670675" y="3051727"/>
                </a:cubicBezTo>
                <a:lnTo>
                  <a:pt x="3670675" y="3771901"/>
                </a:lnTo>
                <a:lnTo>
                  <a:pt x="3610395" y="3771901"/>
                </a:lnTo>
                <a:cubicBezTo>
                  <a:pt x="3582083" y="3771901"/>
                  <a:pt x="3559131" y="3748949"/>
                  <a:pt x="3559131" y="3720637"/>
                </a:cubicBezTo>
                <a:lnTo>
                  <a:pt x="3559131" y="2842214"/>
                </a:lnTo>
                <a:cubicBezTo>
                  <a:pt x="3559131" y="2813902"/>
                  <a:pt x="3582083" y="2790950"/>
                  <a:pt x="3610395" y="2790950"/>
                </a:cubicBezTo>
                <a:lnTo>
                  <a:pt x="4657263" y="2790950"/>
                </a:lnTo>
                <a:lnTo>
                  <a:pt x="4657263" y="1154272"/>
                </a:lnTo>
                <a:cubicBezTo>
                  <a:pt x="4657263" y="1131556"/>
                  <a:pt x="4675678" y="1113141"/>
                  <a:pt x="4698394" y="1113141"/>
                </a:cubicBezTo>
                <a:close/>
                <a:moveTo>
                  <a:pt x="42773" y="1113141"/>
                </a:moveTo>
                <a:lnTo>
                  <a:pt x="64062" y="1113141"/>
                </a:lnTo>
                <a:cubicBezTo>
                  <a:pt x="86778" y="1113141"/>
                  <a:pt x="105193" y="1131556"/>
                  <a:pt x="105193" y="1154272"/>
                </a:cubicBezTo>
                <a:lnTo>
                  <a:pt x="105193" y="2790950"/>
                </a:lnTo>
                <a:lnTo>
                  <a:pt x="1152061" y="2790950"/>
                </a:lnTo>
                <a:cubicBezTo>
                  <a:pt x="1180373" y="2790950"/>
                  <a:pt x="1203325" y="2813902"/>
                  <a:pt x="1203325" y="2842214"/>
                </a:cubicBezTo>
                <a:lnTo>
                  <a:pt x="1203325" y="3720637"/>
                </a:lnTo>
                <a:cubicBezTo>
                  <a:pt x="1203325" y="3748949"/>
                  <a:pt x="1180373" y="3771901"/>
                  <a:pt x="1152061" y="3771901"/>
                </a:cubicBezTo>
                <a:lnTo>
                  <a:pt x="1091781" y="3771901"/>
                </a:lnTo>
                <a:lnTo>
                  <a:pt x="1091781" y="3051727"/>
                </a:lnTo>
                <a:cubicBezTo>
                  <a:pt x="1091781" y="3023435"/>
                  <a:pt x="1068846" y="3000500"/>
                  <a:pt x="1040554" y="3000500"/>
                </a:cubicBezTo>
                <a:lnTo>
                  <a:pt x="162772" y="3000500"/>
                </a:lnTo>
                <a:cubicBezTo>
                  <a:pt x="134480" y="3000500"/>
                  <a:pt x="111545" y="3023435"/>
                  <a:pt x="111545" y="3051727"/>
                </a:cubicBezTo>
                <a:lnTo>
                  <a:pt x="111545" y="3771901"/>
                </a:lnTo>
                <a:lnTo>
                  <a:pt x="51264" y="3771901"/>
                </a:lnTo>
                <a:cubicBezTo>
                  <a:pt x="22952" y="3771901"/>
                  <a:pt x="0" y="3748949"/>
                  <a:pt x="0" y="3720637"/>
                </a:cubicBezTo>
                <a:lnTo>
                  <a:pt x="0" y="2842214"/>
                </a:lnTo>
                <a:lnTo>
                  <a:pt x="1642" y="2834081"/>
                </a:lnTo>
                <a:lnTo>
                  <a:pt x="1642" y="1154272"/>
                </a:lnTo>
                <a:cubicBezTo>
                  <a:pt x="1642" y="1131556"/>
                  <a:pt x="20057" y="1113141"/>
                  <a:pt x="42773" y="1113141"/>
                </a:cubicBezTo>
                <a:close/>
                <a:moveTo>
                  <a:pt x="4136556" y="1062267"/>
                </a:moveTo>
                <a:cubicBezTo>
                  <a:pt x="4153799" y="1058919"/>
                  <a:pt x="4171983" y="1058895"/>
                  <a:pt x="4190250" y="1062756"/>
                </a:cubicBezTo>
                <a:lnTo>
                  <a:pt x="4236008" y="1072429"/>
                </a:lnTo>
                <a:cubicBezTo>
                  <a:pt x="4260307" y="1077566"/>
                  <a:pt x="4281692" y="1088931"/>
                  <a:pt x="4297348" y="1106149"/>
                </a:cubicBezTo>
                <a:cubicBezTo>
                  <a:pt x="4303550" y="1110233"/>
                  <a:pt x="4309131" y="1115079"/>
                  <a:pt x="4312610" y="1121911"/>
                </a:cubicBezTo>
                <a:cubicBezTo>
                  <a:pt x="4316845" y="1124309"/>
                  <a:pt x="4319465" y="1127982"/>
                  <a:pt x="4321739" y="1131877"/>
                </a:cubicBezTo>
                <a:cubicBezTo>
                  <a:pt x="4344963" y="1159137"/>
                  <a:pt x="4354214" y="1196741"/>
                  <a:pt x="4345202" y="1234225"/>
                </a:cubicBezTo>
                <a:lnTo>
                  <a:pt x="4302241" y="1412917"/>
                </a:lnTo>
                <a:lnTo>
                  <a:pt x="4224632" y="1780053"/>
                </a:lnTo>
                <a:lnTo>
                  <a:pt x="4223480" y="1813841"/>
                </a:lnTo>
                <a:lnTo>
                  <a:pt x="4214399" y="1852052"/>
                </a:lnTo>
                <a:cubicBezTo>
                  <a:pt x="4199900" y="1913069"/>
                  <a:pt x="4138683" y="1950780"/>
                  <a:pt x="4077666" y="1936280"/>
                </a:cubicBezTo>
                <a:lnTo>
                  <a:pt x="3194801" y="1726492"/>
                </a:lnTo>
                <a:cubicBezTo>
                  <a:pt x="3133784" y="1711993"/>
                  <a:pt x="3096074" y="1650776"/>
                  <a:pt x="3110573" y="1589760"/>
                </a:cubicBezTo>
                <a:lnTo>
                  <a:pt x="3119652" y="1551547"/>
                </a:lnTo>
                <a:cubicBezTo>
                  <a:pt x="3134152" y="1490530"/>
                  <a:pt x="3195369" y="1452819"/>
                  <a:pt x="3256386" y="1467318"/>
                </a:cubicBezTo>
                <a:lnTo>
                  <a:pt x="3932554" y="1627992"/>
                </a:lnTo>
                <a:lnTo>
                  <a:pt x="4029986" y="1167087"/>
                </a:lnTo>
                <a:cubicBezTo>
                  <a:pt x="4041570" y="1112288"/>
                  <a:pt x="4084827" y="1072313"/>
                  <a:pt x="4136556" y="1062267"/>
                </a:cubicBezTo>
                <a:close/>
                <a:moveTo>
                  <a:pt x="625900" y="1062267"/>
                </a:moveTo>
                <a:cubicBezTo>
                  <a:pt x="677629" y="1072313"/>
                  <a:pt x="720886" y="1112288"/>
                  <a:pt x="732470" y="1167087"/>
                </a:cubicBezTo>
                <a:lnTo>
                  <a:pt x="829902" y="1627992"/>
                </a:lnTo>
                <a:lnTo>
                  <a:pt x="1506070" y="1467318"/>
                </a:lnTo>
                <a:cubicBezTo>
                  <a:pt x="1567087" y="1452819"/>
                  <a:pt x="1628304" y="1490530"/>
                  <a:pt x="1642804" y="1551547"/>
                </a:cubicBezTo>
                <a:lnTo>
                  <a:pt x="1651883" y="1589760"/>
                </a:lnTo>
                <a:cubicBezTo>
                  <a:pt x="1666382" y="1650776"/>
                  <a:pt x="1628672" y="1711993"/>
                  <a:pt x="1567655" y="1726492"/>
                </a:cubicBezTo>
                <a:lnTo>
                  <a:pt x="684790" y="1936280"/>
                </a:lnTo>
                <a:cubicBezTo>
                  <a:pt x="623773" y="1950780"/>
                  <a:pt x="562556" y="1913069"/>
                  <a:pt x="548057" y="1852052"/>
                </a:cubicBezTo>
                <a:lnTo>
                  <a:pt x="538976" y="1813841"/>
                </a:lnTo>
                <a:lnTo>
                  <a:pt x="537824" y="1780053"/>
                </a:lnTo>
                <a:lnTo>
                  <a:pt x="460215" y="1412917"/>
                </a:lnTo>
                <a:lnTo>
                  <a:pt x="417254" y="1234225"/>
                </a:lnTo>
                <a:cubicBezTo>
                  <a:pt x="408242" y="1196741"/>
                  <a:pt x="417493" y="1159137"/>
                  <a:pt x="440717" y="1131877"/>
                </a:cubicBezTo>
                <a:cubicBezTo>
                  <a:pt x="442991" y="1127982"/>
                  <a:pt x="445611" y="1124309"/>
                  <a:pt x="449846" y="1121911"/>
                </a:cubicBezTo>
                <a:cubicBezTo>
                  <a:pt x="453325" y="1115079"/>
                  <a:pt x="458906" y="1110233"/>
                  <a:pt x="465108" y="1106149"/>
                </a:cubicBezTo>
                <a:cubicBezTo>
                  <a:pt x="480764" y="1088931"/>
                  <a:pt x="502149" y="1077566"/>
                  <a:pt x="526448" y="1072429"/>
                </a:cubicBezTo>
                <a:lnTo>
                  <a:pt x="572206" y="1062756"/>
                </a:lnTo>
                <a:cubicBezTo>
                  <a:pt x="590473" y="1058895"/>
                  <a:pt x="608657" y="1058919"/>
                  <a:pt x="625900" y="1062267"/>
                </a:cubicBezTo>
                <a:close/>
                <a:moveTo>
                  <a:pt x="4005705" y="866818"/>
                </a:moveTo>
                <a:lnTo>
                  <a:pt x="4314963" y="866818"/>
                </a:lnTo>
                <a:cubicBezTo>
                  <a:pt x="4431567" y="866819"/>
                  <a:pt x="4526094" y="961345"/>
                  <a:pt x="4526094" y="1077950"/>
                </a:cubicBezTo>
                <a:lnTo>
                  <a:pt x="4526094" y="1451019"/>
                </a:lnTo>
                <a:lnTo>
                  <a:pt x="4526094" y="1989188"/>
                </a:lnTo>
                <a:lnTo>
                  <a:pt x="4526095" y="2200319"/>
                </a:lnTo>
                <a:lnTo>
                  <a:pt x="4314963" y="2200318"/>
                </a:lnTo>
                <a:lnTo>
                  <a:pt x="4005705" y="2200318"/>
                </a:lnTo>
                <a:lnTo>
                  <a:pt x="3794574" y="2200319"/>
                </a:lnTo>
                <a:lnTo>
                  <a:pt x="3794574" y="1989188"/>
                </a:lnTo>
                <a:lnTo>
                  <a:pt x="3794574" y="1896201"/>
                </a:lnTo>
                <a:lnTo>
                  <a:pt x="3960234" y="1951906"/>
                </a:lnTo>
                <a:lnTo>
                  <a:pt x="3967635" y="1955347"/>
                </a:lnTo>
                <a:lnTo>
                  <a:pt x="3970058" y="1955930"/>
                </a:lnTo>
                <a:cubicBezTo>
                  <a:pt x="3968658" y="1955519"/>
                  <a:pt x="3967271" y="1955086"/>
                  <a:pt x="3966141" y="1953892"/>
                </a:cubicBezTo>
                <a:lnTo>
                  <a:pt x="4038908" y="1978360"/>
                </a:lnTo>
                <a:cubicBezTo>
                  <a:pt x="4113080" y="2003302"/>
                  <a:pt x="4189595" y="1978818"/>
                  <a:pt x="4216921" y="1922229"/>
                </a:cubicBezTo>
                <a:cubicBezTo>
                  <a:pt x="4235971" y="1903842"/>
                  <a:pt x="4248969" y="1879614"/>
                  <a:pt x="4255567" y="1852173"/>
                </a:cubicBezTo>
                <a:lnTo>
                  <a:pt x="4398557" y="1257416"/>
                </a:lnTo>
                <a:cubicBezTo>
                  <a:pt x="4420198" y="1167405"/>
                  <a:pt x="4364773" y="1076894"/>
                  <a:pt x="4274762" y="1055254"/>
                </a:cubicBezTo>
                <a:lnTo>
                  <a:pt x="4188992" y="1034633"/>
                </a:lnTo>
                <a:cubicBezTo>
                  <a:pt x="4166490" y="1029223"/>
                  <a:pt x="4143956" y="1028629"/>
                  <a:pt x="4122475" y="1032189"/>
                </a:cubicBezTo>
                <a:cubicBezTo>
                  <a:pt x="4058031" y="1042868"/>
                  <a:pt x="4003061" y="1090922"/>
                  <a:pt x="3986831" y="1158429"/>
                </a:cubicBezTo>
                <a:lnTo>
                  <a:pt x="3887478" y="1571678"/>
                </a:lnTo>
                <a:lnTo>
                  <a:pt x="3794574" y="1549560"/>
                </a:lnTo>
                <a:lnTo>
                  <a:pt x="3794574" y="1451019"/>
                </a:lnTo>
                <a:lnTo>
                  <a:pt x="3794574" y="1077950"/>
                </a:lnTo>
                <a:cubicBezTo>
                  <a:pt x="3794574" y="961346"/>
                  <a:pt x="3889101" y="866819"/>
                  <a:pt x="4005705" y="866818"/>
                </a:cubicBezTo>
                <a:close/>
                <a:moveTo>
                  <a:pt x="447493" y="866818"/>
                </a:moveTo>
                <a:lnTo>
                  <a:pt x="756751" y="866818"/>
                </a:lnTo>
                <a:cubicBezTo>
                  <a:pt x="873355" y="866819"/>
                  <a:pt x="967882" y="961346"/>
                  <a:pt x="967882" y="1077950"/>
                </a:cubicBezTo>
                <a:lnTo>
                  <a:pt x="967882" y="1451019"/>
                </a:lnTo>
                <a:lnTo>
                  <a:pt x="967882" y="1549560"/>
                </a:lnTo>
                <a:lnTo>
                  <a:pt x="874978" y="1571678"/>
                </a:lnTo>
                <a:lnTo>
                  <a:pt x="775625" y="1158429"/>
                </a:lnTo>
                <a:cubicBezTo>
                  <a:pt x="759395" y="1090922"/>
                  <a:pt x="704425" y="1042868"/>
                  <a:pt x="639981" y="1032189"/>
                </a:cubicBezTo>
                <a:cubicBezTo>
                  <a:pt x="618500" y="1028629"/>
                  <a:pt x="595966" y="1029223"/>
                  <a:pt x="573464" y="1034633"/>
                </a:cubicBezTo>
                <a:lnTo>
                  <a:pt x="487694" y="1055254"/>
                </a:lnTo>
                <a:cubicBezTo>
                  <a:pt x="397683" y="1076894"/>
                  <a:pt x="342258" y="1167405"/>
                  <a:pt x="363899" y="1257416"/>
                </a:cubicBezTo>
                <a:lnTo>
                  <a:pt x="506889" y="1852173"/>
                </a:lnTo>
                <a:cubicBezTo>
                  <a:pt x="513487" y="1879614"/>
                  <a:pt x="526485" y="1903842"/>
                  <a:pt x="545535" y="1922229"/>
                </a:cubicBezTo>
                <a:cubicBezTo>
                  <a:pt x="572861" y="1978818"/>
                  <a:pt x="649376" y="2003302"/>
                  <a:pt x="723548" y="1978360"/>
                </a:cubicBezTo>
                <a:lnTo>
                  <a:pt x="796315" y="1953892"/>
                </a:lnTo>
                <a:cubicBezTo>
                  <a:pt x="795185" y="1955086"/>
                  <a:pt x="793798" y="1955519"/>
                  <a:pt x="792398" y="1955930"/>
                </a:cubicBezTo>
                <a:lnTo>
                  <a:pt x="794821" y="1955347"/>
                </a:lnTo>
                <a:lnTo>
                  <a:pt x="802222" y="1951906"/>
                </a:lnTo>
                <a:lnTo>
                  <a:pt x="967882" y="1896201"/>
                </a:lnTo>
                <a:lnTo>
                  <a:pt x="967882" y="1989188"/>
                </a:lnTo>
                <a:lnTo>
                  <a:pt x="967882" y="2200319"/>
                </a:lnTo>
                <a:lnTo>
                  <a:pt x="756751" y="2200318"/>
                </a:lnTo>
                <a:lnTo>
                  <a:pt x="447493" y="2200318"/>
                </a:lnTo>
                <a:lnTo>
                  <a:pt x="236361" y="2200319"/>
                </a:lnTo>
                <a:lnTo>
                  <a:pt x="236362" y="1989188"/>
                </a:lnTo>
                <a:lnTo>
                  <a:pt x="236362" y="1451019"/>
                </a:lnTo>
                <a:lnTo>
                  <a:pt x="236362" y="1077950"/>
                </a:lnTo>
                <a:cubicBezTo>
                  <a:pt x="236362" y="961345"/>
                  <a:pt x="330889" y="866819"/>
                  <a:pt x="447493" y="866818"/>
                </a:cubicBezTo>
                <a:close/>
                <a:moveTo>
                  <a:pt x="4109357" y="0"/>
                </a:moveTo>
                <a:cubicBezTo>
                  <a:pt x="4336611" y="0"/>
                  <a:pt x="4520837" y="184226"/>
                  <a:pt x="4520837" y="411480"/>
                </a:cubicBezTo>
                <a:cubicBezTo>
                  <a:pt x="4520837" y="638734"/>
                  <a:pt x="4336611" y="822960"/>
                  <a:pt x="4109357" y="822960"/>
                </a:cubicBezTo>
                <a:cubicBezTo>
                  <a:pt x="3882103" y="822960"/>
                  <a:pt x="3697877" y="638734"/>
                  <a:pt x="3697877" y="411480"/>
                </a:cubicBezTo>
                <a:cubicBezTo>
                  <a:pt x="3697877" y="184226"/>
                  <a:pt x="3882103" y="0"/>
                  <a:pt x="4109357" y="0"/>
                </a:cubicBezTo>
                <a:close/>
                <a:moveTo>
                  <a:pt x="653099" y="0"/>
                </a:moveTo>
                <a:cubicBezTo>
                  <a:pt x="880353" y="0"/>
                  <a:pt x="1064579" y="184226"/>
                  <a:pt x="1064579" y="411480"/>
                </a:cubicBezTo>
                <a:cubicBezTo>
                  <a:pt x="1064579" y="638734"/>
                  <a:pt x="880353" y="822960"/>
                  <a:pt x="653099" y="822960"/>
                </a:cubicBezTo>
                <a:cubicBezTo>
                  <a:pt x="425845" y="822960"/>
                  <a:pt x="241619" y="638734"/>
                  <a:pt x="241619" y="411480"/>
                </a:cubicBezTo>
                <a:cubicBezTo>
                  <a:pt x="241619" y="184226"/>
                  <a:pt x="425845" y="0"/>
                  <a:pt x="653099" y="0"/>
                </a:cubicBezTo>
                <a:close/>
              </a:path>
            </a:pathLst>
          </a:custGeom>
          <a:solidFill>
            <a:schemeClr val="bg1"/>
          </a:solidFill>
          <a:ln>
            <a:noFill/>
          </a:ln>
          <a:ex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3861949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576A55-A514-4FFA-A640-4BDF24554307}"/>
              </a:ext>
            </a:extLst>
          </p:cNvPr>
          <p:cNvSpPr>
            <a:spLocks noGrp="1"/>
          </p:cNvSpPr>
          <p:nvPr>
            <p:ph type="title"/>
          </p:nvPr>
        </p:nvSpPr>
        <p:spPr/>
        <p:txBody>
          <a:bodyPr/>
          <a:lstStyle/>
          <a:p>
            <a:r>
              <a:rPr lang="en-US" dirty="0">
                <a:solidFill>
                  <a:schemeClr val="accent1">
                    <a:lumMod val="75000"/>
                  </a:schemeClr>
                </a:solidFill>
              </a:rPr>
              <a:t>L.  Customer Experience Key Performance Indicators</a:t>
            </a:r>
          </a:p>
        </p:txBody>
      </p:sp>
      <p:sp>
        <p:nvSpPr>
          <p:cNvPr id="5" name="TextBox 4">
            <a:extLst>
              <a:ext uri="{FF2B5EF4-FFF2-40B4-BE49-F238E27FC236}">
                <a16:creationId xmlns:a16="http://schemas.microsoft.com/office/drawing/2014/main" id="{A8AE2364-9437-4B26-835B-02F0E4D78DEE}"/>
              </a:ext>
            </a:extLst>
          </p:cNvPr>
          <p:cNvSpPr txBox="1"/>
          <p:nvPr/>
        </p:nvSpPr>
        <p:spPr>
          <a:xfrm>
            <a:off x="274639" y="6169376"/>
            <a:ext cx="11770217" cy="627864"/>
          </a:xfrm>
          <a:prstGeom prst="rect">
            <a:avLst/>
          </a:prstGeom>
          <a:noFill/>
        </p:spPr>
        <p:txBody>
          <a:bodyPr wrap="square" lIns="182880" tIns="146304" rIns="182880" bIns="146304" rtlCol="0">
            <a:spAutoFit/>
          </a:bodyPr>
          <a:lstStyle/>
          <a:p>
            <a:pPr>
              <a:lnSpc>
                <a:spcPct val="90000"/>
              </a:lnSpc>
              <a:spcAft>
                <a:spcPts val="600"/>
              </a:spcAft>
            </a:pPr>
            <a:r>
              <a:rPr lang="en-US" sz="1200" dirty="0">
                <a:gradFill>
                  <a:gsLst>
                    <a:gs pos="2917">
                      <a:schemeClr val="tx1"/>
                    </a:gs>
                    <a:gs pos="30000">
                      <a:schemeClr val="tx1"/>
                    </a:gs>
                  </a:gsLst>
                  <a:lin ang="5400000" scaled="0"/>
                </a:gradFill>
              </a:rPr>
              <a:t>Ex. For the coffee business, we focus on customer loyalty measures, such as customers who renew and buy more, as well as success metrics like Advocacy (recommend to others via our app promotion and surveys) and revenue per user and for our employees, churn rate.  </a:t>
            </a:r>
          </a:p>
        </p:txBody>
      </p:sp>
      <p:sp>
        <p:nvSpPr>
          <p:cNvPr id="6" name="TextBox 5">
            <a:extLst>
              <a:ext uri="{FF2B5EF4-FFF2-40B4-BE49-F238E27FC236}">
                <a16:creationId xmlns:a16="http://schemas.microsoft.com/office/drawing/2014/main" id="{07712EF5-23DD-4298-8B6F-B14A62EFC489}"/>
              </a:ext>
            </a:extLst>
          </p:cNvPr>
          <p:cNvSpPr txBox="1"/>
          <p:nvPr/>
        </p:nvSpPr>
        <p:spPr>
          <a:xfrm>
            <a:off x="458384" y="1347898"/>
            <a:ext cx="11522074" cy="2103437"/>
          </a:xfrm>
          <a:prstGeom prst="rect">
            <a:avLst/>
          </a:prstGeom>
          <a:solidFill>
            <a:schemeClr val="bg1">
              <a:lumMod val="95000"/>
            </a:schemeClr>
          </a:solidFill>
          <a:ln w="6350">
            <a:noFill/>
          </a:ln>
        </p:spPr>
        <p:txBody>
          <a:bodyPr wrap="square" lIns="91440" tIns="45720" rIns="91440" bIns="45720" rtlCol="0">
            <a:noAutofit/>
          </a:bodyPr>
          <a:lstStyle/>
          <a:p>
            <a:pPr>
              <a:lnSpc>
                <a:spcPct val="90000"/>
              </a:lnSpc>
              <a:spcAft>
                <a:spcPts val="612"/>
              </a:spcAft>
            </a:pPr>
            <a:r>
              <a:rPr lang="en-US" sz="2000" dirty="0"/>
              <a:t>Describe here</a:t>
            </a:r>
          </a:p>
        </p:txBody>
      </p:sp>
    </p:spTree>
    <p:extLst>
      <p:ext uri="{BB962C8B-B14F-4D97-AF65-F5344CB8AC3E}">
        <p14:creationId xmlns:p14="http://schemas.microsoft.com/office/powerpoint/2010/main" val="305134257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36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 Choose a Solution/Service Line to Focus on for the Award</a:t>
            </a:r>
          </a:p>
        </p:txBody>
      </p:sp>
      <p:sp>
        <p:nvSpPr>
          <p:cNvPr id="5" name="TextBox 4"/>
          <p:cNvSpPr txBox="1"/>
          <p:nvPr/>
        </p:nvSpPr>
        <p:spPr>
          <a:xfrm>
            <a:off x="457200" y="1211263"/>
            <a:ext cx="11522074" cy="2103437"/>
          </a:xfrm>
          <a:prstGeom prst="rect">
            <a:avLst/>
          </a:prstGeom>
          <a:solidFill>
            <a:schemeClr val="bg1">
              <a:lumMod val="95000"/>
            </a:schemeClr>
          </a:solidFill>
          <a:ln w="6350">
            <a:noFill/>
          </a:ln>
        </p:spPr>
        <p:txBody>
          <a:bodyPr wrap="square" lIns="91440" tIns="45720" rIns="91440" bIns="45720" rtlCol="0">
            <a:noAutofit/>
          </a:bodyPr>
          <a:lstStyle/>
          <a:p>
            <a:pPr>
              <a:lnSpc>
                <a:spcPct val="90000"/>
              </a:lnSpc>
              <a:spcAft>
                <a:spcPts val="612"/>
              </a:spcAft>
            </a:pPr>
            <a:r>
              <a:rPr lang="en-US" sz="2000" dirty="0"/>
              <a:t>Describe here</a:t>
            </a:r>
          </a:p>
        </p:txBody>
      </p:sp>
      <p:sp>
        <p:nvSpPr>
          <p:cNvPr id="6" name="Rectangle 5"/>
          <p:cNvSpPr/>
          <p:nvPr/>
        </p:nvSpPr>
        <p:spPr>
          <a:xfrm>
            <a:off x="457200" y="6255861"/>
            <a:ext cx="11520487" cy="738664"/>
          </a:xfrm>
          <a:prstGeom prst="rect">
            <a:avLst/>
          </a:prstGeom>
        </p:spPr>
        <p:txBody>
          <a:bodyPr wrap="square" lIns="0" tIns="0" rIns="0" bIns="0">
            <a:noAutofit/>
          </a:bodyPr>
          <a:lstStyle/>
          <a:p>
            <a:r>
              <a:rPr lang="en-US" sz="1200" dirty="0"/>
              <a:t>Ex: New coffee shop focused on the coffee buying experience (US market)</a:t>
            </a:r>
          </a:p>
        </p:txBody>
      </p:sp>
    </p:spTree>
    <p:extLst>
      <p:ext uri="{BB962C8B-B14F-4D97-AF65-F5344CB8AC3E}">
        <p14:creationId xmlns:p14="http://schemas.microsoft.com/office/powerpoint/2010/main" val="83351405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 Market Research</a:t>
            </a:r>
          </a:p>
        </p:txBody>
      </p:sp>
      <p:sp>
        <p:nvSpPr>
          <p:cNvPr id="4" name="Rectangle 3"/>
          <p:cNvSpPr/>
          <p:nvPr/>
        </p:nvSpPr>
        <p:spPr>
          <a:xfrm>
            <a:off x="458787" y="5768499"/>
            <a:ext cx="11520487" cy="738664"/>
          </a:xfrm>
          <a:prstGeom prst="rect">
            <a:avLst/>
          </a:prstGeom>
        </p:spPr>
        <p:txBody>
          <a:bodyPr wrap="square" lIns="0" tIns="0" rIns="0" bIns="0">
            <a:noAutofit/>
          </a:bodyPr>
          <a:lstStyle/>
          <a:p>
            <a:r>
              <a:rPr lang="en-US" sz="1200" dirty="0"/>
              <a:t>Ex. With $48 Billion as the estimated market size in USA, 78% coffee drinking age of 15 and older. Millennials make up 11% of the workforce. Total coffee consumption skews older, while the consumption of gourmet coffee trends younger. 78% of millennials consumed coffee within the last year, compared with 85% of those in Gen X, 86% of baby boomers, and 90% of more mature consumers. However, for gourmet coffee beverages, the trend is reversed. 74% of millennials have consumed a gourmet, compared with 72% of Gen Xers, 59% of baby boomers, and 53% of the more mature consumers. Focus audience is Millennials</a:t>
            </a:r>
          </a:p>
        </p:txBody>
      </p:sp>
      <p:sp>
        <p:nvSpPr>
          <p:cNvPr id="5" name="Rectangle 4"/>
          <p:cNvSpPr/>
          <p:nvPr/>
        </p:nvSpPr>
        <p:spPr bwMode="auto">
          <a:xfrm>
            <a:off x="458787" y="1212849"/>
            <a:ext cx="3779301" cy="457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b="1" dirty="0">
                <a:solidFill>
                  <a:schemeClr val="bg1"/>
                </a:solidFill>
                <a:ea typeface="Segoe UI" pitchFamily="34" charset="0"/>
                <a:cs typeface="Segoe UI" pitchFamily="34" charset="0"/>
              </a:rPr>
              <a:t>Market Size and Geography if applicable</a:t>
            </a:r>
          </a:p>
        </p:txBody>
      </p:sp>
      <p:sp>
        <p:nvSpPr>
          <p:cNvPr id="6" name="Rectangle 5"/>
          <p:cNvSpPr/>
          <p:nvPr/>
        </p:nvSpPr>
        <p:spPr bwMode="auto">
          <a:xfrm>
            <a:off x="4329380" y="1212849"/>
            <a:ext cx="3779301" cy="4572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b="1" dirty="0">
                <a:solidFill>
                  <a:schemeClr val="bg1"/>
                </a:solidFill>
              </a:rPr>
              <a:t>Audience</a:t>
            </a:r>
            <a:endParaRPr lang="en-US" sz="1400" b="1" dirty="0">
              <a:solidFill>
                <a:schemeClr val="bg1"/>
              </a:solidFill>
              <a:ea typeface="Segoe UI" pitchFamily="34" charset="0"/>
              <a:cs typeface="Segoe UI" pitchFamily="34" charset="0"/>
            </a:endParaRPr>
          </a:p>
        </p:txBody>
      </p:sp>
      <p:sp>
        <p:nvSpPr>
          <p:cNvPr id="7" name="Rectangle 6"/>
          <p:cNvSpPr/>
          <p:nvPr/>
        </p:nvSpPr>
        <p:spPr bwMode="auto">
          <a:xfrm>
            <a:off x="8199974" y="1212849"/>
            <a:ext cx="3779301" cy="45720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b="1" dirty="0">
                <a:solidFill>
                  <a:schemeClr val="bg1"/>
                </a:solidFill>
              </a:rPr>
              <a:t>Vertical</a:t>
            </a:r>
            <a:endParaRPr lang="en-US" sz="1400" b="1" dirty="0">
              <a:solidFill>
                <a:schemeClr val="bg1"/>
              </a:solidFill>
              <a:ea typeface="Segoe UI" pitchFamily="34" charset="0"/>
              <a:cs typeface="Segoe UI" pitchFamily="34" charset="0"/>
            </a:endParaRPr>
          </a:p>
        </p:txBody>
      </p:sp>
      <p:sp>
        <p:nvSpPr>
          <p:cNvPr id="9" name="Rectangle 8"/>
          <p:cNvSpPr/>
          <p:nvPr/>
        </p:nvSpPr>
        <p:spPr bwMode="auto">
          <a:xfrm>
            <a:off x="458787" y="1673223"/>
            <a:ext cx="3779301" cy="3638075"/>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1200" dirty="0">
              <a:solidFill>
                <a:schemeClr val="tx1"/>
              </a:solidFill>
              <a:ea typeface="Segoe UI" pitchFamily="34" charset="0"/>
              <a:cs typeface="Segoe UI" pitchFamily="34" charset="0"/>
            </a:endParaRPr>
          </a:p>
        </p:txBody>
      </p:sp>
      <p:sp>
        <p:nvSpPr>
          <p:cNvPr id="10" name="Rectangle 9"/>
          <p:cNvSpPr/>
          <p:nvPr/>
        </p:nvSpPr>
        <p:spPr bwMode="auto">
          <a:xfrm>
            <a:off x="4329380" y="1673223"/>
            <a:ext cx="3779301" cy="3638075"/>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1200" dirty="0">
              <a:solidFill>
                <a:schemeClr val="tx1"/>
              </a:solidFill>
              <a:ea typeface="Segoe UI" pitchFamily="34" charset="0"/>
              <a:cs typeface="Segoe UI" pitchFamily="34" charset="0"/>
            </a:endParaRPr>
          </a:p>
        </p:txBody>
      </p:sp>
      <p:sp>
        <p:nvSpPr>
          <p:cNvPr id="11" name="Rectangle 10"/>
          <p:cNvSpPr/>
          <p:nvPr/>
        </p:nvSpPr>
        <p:spPr bwMode="auto">
          <a:xfrm>
            <a:off x="8199974" y="1673223"/>
            <a:ext cx="3779301" cy="3638075"/>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1200" dirty="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222784547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 Business Challenges and Top Personas</a:t>
            </a:r>
          </a:p>
        </p:txBody>
      </p:sp>
      <p:sp>
        <p:nvSpPr>
          <p:cNvPr id="8" name="Rectangle 7"/>
          <p:cNvSpPr/>
          <p:nvPr/>
        </p:nvSpPr>
        <p:spPr>
          <a:xfrm>
            <a:off x="458787" y="5857709"/>
            <a:ext cx="11520487" cy="738664"/>
          </a:xfrm>
          <a:prstGeom prst="rect">
            <a:avLst/>
          </a:prstGeom>
        </p:spPr>
        <p:txBody>
          <a:bodyPr wrap="square" lIns="0" tIns="0" rIns="0" bIns="0">
            <a:noAutofit/>
          </a:bodyPr>
          <a:lstStyle/>
          <a:p>
            <a:r>
              <a:rPr lang="en-US" sz="1200" dirty="0"/>
              <a:t>Ex: The competition is getting tougher every year. 1) New unique coffee shops are entering the market offering different experiences, so it is imperative to stay on top of it all in order to keep existing customers; 2) It is a hard to keep good employees as they have many more opportunities now and 3) Offering good coffee as well as enjoyable experience is more important than ever. Top Three personas: Young Millennials, Gen X, Baby Boomers. Focus in this example will be Young Millennials (ages 18 to 24)</a:t>
            </a:r>
          </a:p>
        </p:txBody>
      </p:sp>
      <p:sp>
        <p:nvSpPr>
          <p:cNvPr id="9" name="Rectangle 8"/>
          <p:cNvSpPr/>
          <p:nvPr/>
        </p:nvSpPr>
        <p:spPr bwMode="auto">
          <a:xfrm>
            <a:off x="458787" y="1212849"/>
            <a:ext cx="3779301" cy="457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b="1" dirty="0">
                <a:solidFill>
                  <a:schemeClr val="bg1"/>
                </a:solidFill>
                <a:ea typeface="Segoe UI" pitchFamily="34" charset="0"/>
                <a:cs typeface="Segoe UI" pitchFamily="34" charset="0"/>
              </a:rPr>
              <a:t>Business challenges being addressed</a:t>
            </a:r>
            <a:br>
              <a:rPr lang="en-US" sz="1400" b="1" dirty="0">
                <a:solidFill>
                  <a:schemeClr val="bg1"/>
                </a:solidFill>
                <a:ea typeface="Segoe UI" pitchFamily="34" charset="0"/>
                <a:cs typeface="Segoe UI" pitchFamily="34" charset="0"/>
              </a:rPr>
            </a:br>
            <a:r>
              <a:rPr lang="en-US" sz="1400" b="1" dirty="0">
                <a:solidFill>
                  <a:schemeClr val="bg1"/>
                </a:solidFill>
                <a:ea typeface="Segoe UI" pitchFamily="34" charset="0"/>
                <a:cs typeface="Segoe UI" pitchFamily="34" charset="0"/>
              </a:rPr>
              <a:t>(top three)</a:t>
            </a:r>
          </a:p>
        </p:txBody>
      </p:sp>
      <p:sp>
        <p:nvSpPr>
          <p:cNvPr id="10" name="Rectangle 9"/>
          <p:cNvSpPr/>
          <p:nvPr/>
        </p:nvSpPr>
        <p:spPr bwMode="auto">
          <a:xfrm>
            <a:off x="4329380" y="1212849"/>
            <a:ext cx="3779301" cy="4572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b="1" dirty="0">
                <a:solidFill>
                  <a:schemeClr val="bg1"/>
                </a:solidFill>
              </a:rPr>
              <a:t>Top three personas in </a:t>
            </a:r>
            <a:br>
              <a:rPr lang="en-US" sz="1400" b="1" dirty="0">
                <a:solidFill>
                  <a:schemeClr val="bg1"/>
                </a:solidFill>
              </a:rPr>
            </a:br>
            <a:r>
              <a:rPr lang="en-US" sz="1400" b="1" dirty="0">
                <a:solidFill>
                  <a:schemeClr val="bg1"/>
                </a:solidFill>
              </a:rPr>
              <a:t>priority order</a:t>
            </a:r>
            <a:endParaRPr lang="en-US" sz="1400" b="1" dirty="0">
              <a:solidFill>
                <a:schemeClr val="bg1"/>
              </a:solidFill>
              <a:ea typeface="Segoe UI" pitchFamily="34" charset="0"/>
              <a:cs typeface="Segoe UI" pitchFamily="34" charset="0"/>
            </a:endParaRPr>
          </a:p>
        </p:txBody>
      </p:sp>
      <p:sp>
        <p:nvSpPr>
          <p:cNvPr id="11" name="Rectangle 10"/>
          <p:cNvSpPr/>
          <p:nvPr/>
        </p:nvSpPr>
        <p:spPr bwMode="auto">
          <a:xfrm>
            <a:off x="8199974" y="1212849"/>
            <a:ext cx="3779301" cy="45720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b="1" dirty="0">
                <a:solidFill>
                  <a:schemeClr val="bg1"/>
                </a:solidFill>
              </a:rPr>
              <a:t>Chose one persona you will focus </a:t>
            </a:r>
            <a:br>
              <a:rPr lang="en-US" sz="1400" b="1" dirty="0">
                <a:solidFill>
                  <a:schemeClr val="bg1"/>
                </a:solidFill>
              </a:rPr>
            </a:br>
            <a:r>
              <a:rPr lang="en-US" sz="1400" b="1" dirty="0">
                <a:solidFill>
                  <a:schemeClr val="bg1"/>
                </a:solidFill>
              </a:rPr>
              <a:t>on for this award</a:t>
            </a:r>
            <a:endParaRPr lang="en-US" sz="1400" b="1" dirty="0">
              <a:solidFill>
                <a:schemeClr val="bg1"/>
              </a:solidFill>
              <a:ea typeface="Segoe UI" pitchFamily="34" charset="0"/>
              <a:cs typeface="Segoe UI" pitchFamily="34" charset="0"/>
            </a:endParaRPr>
          </a:p>
        </p:txBody>
      </p:sp>
      <p:sp>
        <p:nvSpPr>
          <p:cNvPr id="12" name="Rectangle 11"/>
          <p:cNvSpPr/>
          <p:nvPr/>
        </p:nvSpPr>
        <p:spPr bwMode="auto">
          <a:xfrm>
            <a:off x="458787" y="1673223"/>
            <a:ext cx="3779301" cy="3638075"/>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1200" dirty="0">
              <a:solidFill>
                <a:schemeClr val="tx1"/>
              </a:solidFill>
              <a:ea typeface="Segoe UI" pitchFamily="34" charset="0"/>
              <a:cs typeface="Segoe UI" pitchFamily="34" charset="0"/>
            </a:endParaRPr>
          </a:p>
        </p:txBody>
      </p:sp>
      <p:sp>
        <p:nvSpPr>
          <p:cNvPr id="13" name="Rectangle 12"/>
          <p:cNvSpPr/>
          <p:nvPr/>
        </p:nvSpPr>
        <p:spPr bwMode="auto">
          <a:xfrm>
            <a:off x="4329380" y="1673223"/>
            <a:ext cx="3779301" cy="3638075"/>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1200" dirty="0">
              <a:solidFill>
                <a:schemeClr val="tx1"/>
              </a:solidFill>
              <a:ea typeface="Segoe UI" pitchFamily="34" charset="0"/>
              <a:cs typeface="Segoe UI" pitchFamily="34" charset="0"/>
            </a:endParaRPr>
          </a:p>
        </p:txBody>
      </p:sp>
      <p:sp>
        <p:nvSpPr>
          <p:cNvPr id="14" name="Rectangle 13"/>
          <p:cNvSpPr/>
          <p:nvPr/>
        </p:nvSpPr>
        <p:spPr bwMode="auto">
          <a:xfrm>
            <a:off x="8199974" y="1673223"/>
            <a:ext cx="3779301" cy="3638075"/>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1200" dirty="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141719502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 Buying Decision Factors for the Top Persona</a:t>
            </a:r>
          </a:p>
        </p:txBody>
      </p:sp>
      <p:sp>
        <p:nvSpPr>
          <p:cNvPr id="7" name="Rectangle 6"/>
          <p:cNvSpPr/>
          <p:nvPr/>
        </p:nvSpPr>
        <p:spPr>
          <a:xfrm>
            <a:off x="458786" y="6255861"/>
            <a:ext cx="11520487" cy="738664"/>
          </a:xfrm>
          <a:prstGeom prst="rect">
            <a:avLst/>
          </a:prstGeom>
        </p:spPr>
        <p:txBody>
          <a:bodyPr wrap="square" lIns="0" tIns="0" rIns="0" bIns="0">
            <a:noAutofit/>
          </a:bodyPr>
          <a:lstStyle/>
          <a:p>
            <a:r>
              <a:rPr lang="en-US" sz="1200" dirty="0"/>
              <a:t>Ex: Is origin of coffee sustainably sourced? Priced right? Are baristas good at making coffee? Are they friendly? Is location and ambiance attracting people my age?</a:t>
            </a:r>
          </a:p>
        </p:txBody>
      </p:sp>
      <p:sp>
        <p:nvSpPr>
          <p:cNvPr id="8" name="Rectangle 7"/>
          <p:cNvSpPr/>
          <p:nvPr/>
        </p:nvSpPr>
        <p:spPr bwMode="auto">
          <a:xfrm>
            <a:off x="458787" y="1212849"/>
            <a:ext cx="3779301" cy="457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b="1" dirty="0">
                <a:solidFill>
                  <a:schemeClr val="bg1"/>
                </a:solidFill>
                <a:ea typeface="Segoe UI" pitchFamily="34" charset="0"/>
                <a:cs typeface="Segoe UI" pitchFamily="34" charset="0"/>
              </a:rPr>
              <a:t>Decision Factor #1</a:t>
            </a:r>
          </a:p>
        </p:txBody>
      </p:sp>
      <p:sp>
        <p:nvSpPr>
          <p:cNvPr id="9" name="Rectangle 8"/>
          <p:cNvSpPr/>
          <p:nvPr/>
        </p:nvSpPr>
        <p:spPr bwMode="auto">
          <a:xfrm>
            <a:off x="4329380" y="1212849"/>
            <a:ext cx="3779301" cy="4572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b="1" dirty="0">
                <a:solidFill>
                  <a:schemeClr val="bg1"/>
                </a:solidFill>
              </a:rPr>
              <a:t>Decision Factor #2</a:t>
            </a:r>
          </a:p>
        </p:txBody>
      </p:sp>
      <p:sp>
        <p:nvSpPr>
          <p:cNvPr id="10" name="Rectangle 9"/>
          <p:cNvSpPr/>
          <p:nvPr/>
        </p:nvSpPr>
        <p:spPr bwMode="auto">
          <a:xfrm>
            <a:off x="8199974" y="1212849"/>
            <a:ext cx="3779301" cy="45720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b="1" dirty="0">
                <a:solidFill>
                  <a:schemeClr val="bg1"/>
                </a:solidFill>
              </a:rPr>
              <a:t>Decision Factor #3</a:t>
            </a:r>
            <a:endParaRPr lang="en-US" sz="1600" b="1" dirty="0">
              <a:solidFill>
                <a:schemeClr val="bg1"/>
              </a:solidFill>
              <a:ea typeface="Segoe UI" pitchFamily="34" charset="0"/>
              <a:cs typeface="Segoe UI" pitchFamily="34" charset="0"/>
            </a:endParaRPr>
          </a:p>
        </p:txBody>
      </p:sp>
      <p:sp>
        <p:nvSpPr>
          <p:cNvPr id="11" name="Rectangle 10"/>
          <p:cNvSpPr/>
          <p:nvPr/>
        </p:nvSpPr>
        <p:spPr bwMode="auto">
          <a:xfrm>
            <a:off x="458787" y="1673223"/>
            <a:ext cx="3779301" cy="3638075"/>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1400" dirty="0">
              <a:solidFill>
                <a:schemeClr val="tx1"/>
              </a:solidFill>
              <a:ea typeface="Segoe UI" pitchFamily="34" charset="0"/>
              <a:cs typeface="Segoe UI" pitchFamily="34" charset="0"/>
            </a:endParaRPr>
          </a:p>
        </p:txBody>
      </p:sp>
      <p:sp>
        <p:nvSpPr>
          <p:cNvPr id="12" name="Rectangle 11"/>
          <p:cNvSpPr/>
          <p:nvPr/>
        </p:nvSpPr>
        <p:spPr bwMode="auto">
          <a:xfrm>
            <a:off x="4329380" y="1673223"/>
            <a:ext cx="3779301" cy="3638075"/>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1400" dirty="0">
              <a:solidFill>
                <a:schemeClr val="tx1"/>
              </a:solidFill>
              <a:ea typeface="Segoe UI" pitchFamily="34" charset="0"/>
              <a:cs typeface="Segoe UI" pitchFamily="34" charset="0"/>
            </a:endParaRPr>
          </a:p>
        </p:txBody>
      </p:sp>
      <p:sp>
        <p:nvSpPr>
          <p:cNvPr id="13" name="Rectangle 12"/>
          <p:cNvSpPr/>
          <p:nvPr/>
        </p:nvSpPr>
        <p:spPr bwMode="auto">
          <a:xfrm>
            <a:off x="8199974" y="1673223"/>
            <a:ext cx="3779301" cy="3638075"/>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1400" dirty="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424636143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 Expectations of your Top Persona</a:t>
            </a:r>
          </a:p>
        </p:txBody>
      </p:sp>
      <p:sp>
        <p:nvSpPr>
          <p:cNvPr id="7" name="Rectangle 6"/>
          <p:cNvSpPr/>
          <p:nvPr/>
        </p:nvSpPr>
        <p:spPr>
          <a:xfrm>
            <a:off x="458786" y="6255861"/>
            <a:ext cx="11520487" cy="738664"/>
          </a:xfrm>
          <a:prstGeom prst="rect">
            <a:avLst/>
          </a:prstGeom>
        </p:spPr>
        <p:txBody>
          <a:bodyPr wrap="square" lIns="0" tIns="0" rIns="0" bIns="0">
            <a:noAutofit/>
          </a:bodyPr>
          <a:lstStyle/>
          <a:p>
            <a:r>
              <a:rPr lang="en-US" sz="1200" dirty="0"/>
              <a:t>Ex: Coffee is of great quality and taste. I never have to repeat my order, they know what I like. I frequently decide to hang out, because I find interesting people there.</a:t>
            </a:r>
          </a:p>
        </p:txBody>
      </p:sp>
      <p:sp>
        <p:nvSpPr>
          <p:cNvPr id="8" name="Rectangle 7"/>
          <p:cNvSpPr/>
          <p:nvPr/>
        </p:nvSpPr>
        <p:spPr bwMode="auto">
          <a:xfrm>
            <a:off x="458787" y="1212849"/>
            <a:ext cx="3779301" cy="457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b="1" dirty="0">
                <a:solidFill>
                  <a:schemeClr val="bg1"/>
                </a:solidFill>
                <a:ea typeface="Segoe UI" pitchFamily="34" charset="0"/>
                <a:cs typeface="Segoe UI" pitchFamily="34" charset="0"/>
              </a:rPr>
              <a:t>Top Expectation #1</a:t>
            </a:r>
          </a:p>
        </p:txBody>
      </p:sp>
      <p:sp>
        <p:nvSpPr>
          <p:cNvPr id="9" name="Rectangle 8"/>
          <p:cNvSpPr/>
          <p:nvPr/>
        </p:nvSpPr>
        <p:spPr bwMode="auto">
          <a:xfrm>
            <a:off x="4329380" y="1212849"/>
            <a:ext cx="3779301" cy="4572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b="1" dirty="0">
                <a:solidFill>
                  <a:schemeClr val="bg1"/>
                </a:solidFill>
              </a:rPr>
              <a:t>Top Expectation #2</a:t>
            </a:r>
          </a:p>
        </p:txBody>
      </p:sp>
      <p:sp>
        <p:nvSpPr>
          <p:cNvPr id="10" name="Rectangle 9"/>
          <p:cNvSpPr/>
          <p:nvPr/>
        </p:nvSpPr>
        <p:spPr bwMode="auto">
          <a:xfrm>
            <a:off x="8199974" y="1212849"/>
            <a:ext cx="3779301" cy="45720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b="1" dirty="0">
                <a:solidFill>
                  <a:schemeClr val="bg1"/>
                </a:solidFill>
              </a:rPr>
              <a:t>Top Expectation #3</a:t>
            </a:r>
            <a:endParaRPr lang="en-US" sz="1600" b="1" dirty="0">
              <a:solidFill>
                <a:schemeClr val="bg1"/>
              </a:solidFill>
              <a:ea typeface="Segoe UI" pitchFamily="34" charset="0"/>
              <a:cs typeface="Segoe UI" pitchFamily="34" charset="0"/>
            </a:endParaRPr>
          </a:p>
        </p:txBody>
      </p:sp>
      <p:sp>
        <p:nvSpPr>
          <p:cNvPr id="11" name="Rectangle 10"/>
          <p:cNvSpPr/>
          <p:nvPr/>
        </p:nvSpPr>
        <p:spPr bwMode="auto">
          <a:xfrm>
            <a:off x="458787" y="1673223"/>
            <a:ext cx="3779301" cy="3638075"/>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1400" dirty="0">
              <a:solidFill>
                <a:schemeClr val="tx1"/>
              </a:solidFill>
              <a:ea typeface="Segoe UI" pitchFamily="34" charset="0"/>
              <a:cs typeface="Segoe UI" pitchFamily="34" charset="0"/>
            </a:endParaRPr>
          </a:p>
        </p:txBody>
      </p:sp>
      <p:sp>
        <p:nvSpPr>
          <p:cNvPr id="12" name="Rectangle 11"/>
          <p:cNvSpPr/>
          <p:nvPr/>
        </p:nvSpPr>
        <p:spPr bwMode="auto">
          <a:xfrm>
            <a:off x="4329380" y="1673223"/>
            <a:ext cx="3779301" cy="3638075"/>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1400" dirty="0">
              <a:solidFill>
                <a:schemeClr val="tx1"/>
              </a:solidFill>
              <a:ea typeface="Segoe UI" pitchFamily="34" charset="0"/>
              <a:cs typeface="Segoe UI" pitchFamily="34" charset="0"/>
            </a:endParaRPr>
          </a:p>
        </p:txBody>
      </p:sp>
      <p:sp>
        <p:nvSpPr>
          <p:cNvPr id="13" name="Rectangle 12"/>
          <p:cNvSpPr/>
          <p:nvPr/>
        </p:nvSpPr>
        <p:spPr bwMode="auto">
          <a:xfrm>
            <a:off x="8199974" y="1673223"/>
            <a:ext cx="3779301" cy="3638075"/>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1400" dirty="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46552033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 Key Challenges of your Top Persona</a:t>
            </a:r>
          </a:p>
        </p:txBody>
      </p:sp>
      <p:sp>
        <p:nvSpPr>
          <p:cNvPr id="7" name="Rectangle 6"/>
          <p:cNvSpPr/>
          <p:nvPr/>
        </p:nvSpPr>
        <p:spPr>
          <a:xfrm>
            <a:off x="458787" y="6255861"/>
            <a:ext cx="11520487" cy="738664"/>
          </a:xfrm>
          <a:prstGeom prst="rect">
            <a:avLst/>
          </a:prstGeom>
        </p:spPr>
        <p:txBody>
          <a:bodyPr wrap="square" lIns="0" tIns="0" rIns="0" bIns="0">
            <a:noAutofit/>
          </a:bodyPr>
          <a:lstStyle/>
          <a:p>
            <a:r>
              <a:rPr lang="en-US" sz="1200" dirty="0"/>
              <a:t>Ex: Coffee shops aren’t open late enough. The coffee lines get long. They don’t seem to care about getting to know me as a customer.</a:t>
            </a:r>
          </a:p>
        </p:txBody>
      </p:sp>
      <p:sp>
        <p:nvSpPr>
          <p:cNvPr id="8" name="Rectangle 7"/>
          <p:cNvSpPr/>
          <p:nvPr/>
        </p:nvSpPr>
        <p:spPr bwMode="auto">
          <a:xfrm>
            <a:off x="458787" y="1212849"/>
            <a:ext cx="3779301" cy="457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b="1" dirty="0">
                <a:solidFill>
                  <a:schemeClr val="bg1"/>
                </a:solidFill>
                <a:ea typeface="Segoe UI" pitchFamily="34" charset="0"/>
                <a:cs typeface="Segoe UI" pitchFamily="34" charset="0"/>
              </a:rPr>
              <a:t>Key Challenge #1</a:t>
            </a:r>
          </a:p>
        </p:txBody>
      </p:sp>
      <p:sp>
        <p:nvSpPr>
          <p:cNvPr id="9" name="Rectangle 8"/>
          <p:cNvSpPr/>
          <p:nvPr/>
        </p:nvSpPr>
        <p:spPr bwMode="auto">
          <a:xfrm>
            <a:off x="4329380" y="1212849"/>
            <a:ext cx="3779301" cy="4572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b="1" dirty="0">
                <a:solidFill>
                  <a:schemeClr val="bg1"/>
                </a:solidFill>
              </a:rPr>
              <a:t>Key Challenge #2</a:t>
            </a:r>
          </a:p>
        </p:txBody>
      </p:sp>
      <p:sp>
        <p:nvSpPr>
          <p:cNvPr id="10" name="Rectangle 9"/>
          <p:cNvSpPr/>
          <p:nvPr/>
        </p:nvSpPr>
        <p:spPr bwMode="auto">
          <a:xfrm>
            <a:off x="8199974" y="1212849"/>
            <a:ext cx="3779301" cy="45720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b="1" dirty="0">
                <a:solidFill>
                  <a:schemeClr val="bg1"/>
                </a:solidFill>
              </a:rPr>
              <a:t>Key Challenge #3</a:t>
            </a:r>
            <a:endParaRPr lang="en-US" sz="1600" b="1" dirty="0">
              <a:solidFill>
                <a:schemeClr val="bg1"/>
              </a:solidFill>
              <a:ea typeface="Segoe UI" pitchFamily="34" charset="0"/>
              <a:cs typeface="Segoe UI" pitchFamily="34" charset="0"/>
            </a:endParaRPr>
          </a:p>
        </p:txBody>
      </p:sp>
      <p:sp>
        <p:nvSpPr>
          <p:cNvPr id="11" name="Rectangle 10"/>
          <p:cNvSpPr/>
          <p:nvPr/>
        </p:nvSpPr>
        <p:spPr bwMode="auto">
          <a:xfrm>
            <a:off x="458787" y="1673223"/>
            <a:ext cx="3779301" cy="3638075"/>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1400" dirty="0">
              <a:solidFill>
                <a:schemeClr val="tx1"/>
              </a:solidFill>
              <a:ea typeface="Segoe UI" pitchFamily="34" charset="0"/>
              <a:cs typeface="Segoe UI" pitchFamily="34" charset="0"/>
            </a:endParaRPr>
          </a:p>
        </p:txBody>
      </p:sp>
      <p:sp>
        <p:nvSpPr>
          <p:cNvPr id="12" name="Rectangle 11"/>
          <p:cNvSpPr/>
          <p:nvPr/>
        </p:nvSpPr>
        <p:spPr bwMode="auto">
          <a:xfrm>
            <a:off x="4329380" y="1673223"/>
            <a:ext cx="3779301" cy="3638075"/>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1400" dirty="0">
              <a:solidFill>
                <a:schemeClr val="tx1"/>
              </a:solidFill>
              <a:ea typeface="Segoe UI" pitchFamily="34" charset="0"/>
              <a:cs typeface="Segoe UI" pitchFamily="34" charset="0"/>
            </a:endParaRPr>
          </a:p>
        </p:txBody>
      </p:sp>
      <p:sp>
        <p:nvSpPr>
          <p:cNvPr id="13" name="Rectangle 12"/>
          <p:cNvSpPr/>
          <p:nvPr/>
        </p:nvSpPr>
        <p:spPr bwMode="auto">
          <a:xfrm>
            <a:off x="8199974" y="1673223"/>
            <a:ext cx="3779301" cy="3638075"/>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1400" dirty="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162722306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95274"/>
            <a:ext cx="11889564" cy="917575"/>
          </a:xfrm>
        </p:spPr>
        <p:txBody>
          <a:bodyPr/>
          <a:lstStyle/>
          <a:p>
            <a:r>
              <a:rPr lang="en-US" dirty="0"/>
              <a:t>G. Customer Experience Loop </a:t>
            </a:r>
          </a:p>
        </p:txBody>
      </p:sp>
      <p:grpSp>
        <p:nvGrpSpPr>
          <p:cNvPr id="88" name="Group 87"/>
          <p:cNvGrpSpPr/>
          <p:nvPr/>
        </p:nvGrpSpPr>
        <p:grpSpPr>
          <a:xfrm>
            <a:off x="1445282" y="1715846"/>
            <a:ext cx="9545910" cy="4591533"/>
            <a:chOff x="1445282" y="1715846"/>
            <a:chExt cx="9545910" cy="4591533"/>
          </a:xfrm>
        </p:grpSpPr>
        <p:sp>
          <p:nvSpPr>
            <p:cNvPr id="79" name="Freeform: Shape 78"/>
            <p:cNvSpPr>
              <a:spLocks/>
            </p:cNvSpPr>
            <p:nvPr/>
          </p:nvSpPr>
          <p:spPr bwMode="auto">
            <a:xfrm flipH="1" flipV="1">
              <a:off x="6184118" y="3880715"/>
              <a:ext cx="4807074" cy="2426664"/>
            </a:xfrm>
            <a:custGeom>
              <a:avLst/>
              <a:gdLst>
                <a:gd name="connsiteX0" fmla="*/ 6059 w 5470884"/>
                <a:gd name="connsiteY0" fmla="*/ 2761763 h 2761763"/>
                <a:gd name="connsiteX1" fmla="*/ 3733 w 5470884"/>
                <a:gd name="connsiteY1" fmla="*/ 2736698 h 2761763"/>
                <a:gd name="connsiteX2" fmla="*/ 217008 w 5470884"/>
                <a:gd name="connsiteY2" fmla="*/ 1576707 h 2761763"/>
                <a:gd name="connsiteX3" fmla="*/ 1372356 w 5470884"/>
                <a:gd name="connsiteY3" fmla="*/ 316743 h 2761763"/>
                <a:gd name="connsiteX4" fmla="*/ 2660050 w 5470884"/>
                <a:gd name="connsiteY4" fmla="*/ 3542 h 2761763"/>
                <a:gd name="connsiteX5" fmla="*/ 3934373 w 5470884"/>
                <a:gd name="connsiteY5" fmla="*/ 474224 h 2761763"/>
                <a:gd name="connsiteX6" fmla="*/ 5363250 w 5470884"/>
                <a:gd name="connsiteY6" fmla="*/ 1666300 h 2761763"/>
                <a:gd name="connsiteX7" fmla="*/ 5470884 w 5470884"/>
                <a:gd name="connsiteY7" fmla="*/ 1766355 h 2761763"/>
                <a:gd name="connsiteX8" fmla="*/ 4602828 w 5470884"/>
                <a:gd name="connsiteY8" fmla="*/ 2684734 h 2761763"/>
                <a:gd name="connsiteX9" fmla="*/ 4424484 w 5470884"/>
                <a:gd name="connsiteY9" fmla="*/ 2506253 h 2761763"/>
                <a:gd name="connsiteX10" fmla="*/ 3542900 w 5470884"/>
                <a:gd name="connsiteY10" fmla="*/ 1639866 h 2761763"/>
                <a:gd name="connsiteX11" fmla="*/ 2865724 w 5470884"/>
                <a:gd name="connsiteY11" fmla="*/ 1268875 h 2761763"/>
                <a:gd name="connsiteX12" fmla="*/ 1347317 w 5470884"/>
                <a:gd name="connsiteY12" fmla="*/ 2088567 h 2761763"/>
                <a:gd name="connsiteX13" fmla="*/ 1244676 w 5470884"/>
                <a:gd name="connsiteY13" fmla="*/ 2534655 h 2761763"/>
                <a:gd name="connsiteX14" fmla="*/ 1243306 w 5470884"/>
                <a:gd name="connsiteY14" fmla="*/ 2645376 h 2761763"/>
                <a:gd name="connsiteX15" fmla="*/ 714822 w 5470884"/>
                <a:gd name="connsiteY15" fmla="*/ 2146754 h 2761763"/>
                <a:gd name="connsiteX16" fmla="*/ 602243 w 5470884"/>
                <a:gd name="connsiteY16" fmla="*/ 2150383 h 2761763"/>
                <a:gd name="connsiteX17" fmla="*/ 303703 w 5470884"/>
                <a:gd name="connsiteY17" fmla="*/ 2458563 h 276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70884" h="2761763">
                  <a:moveTo>
                    <a:pt x="6059" y="2761763"/>
                  </a:moveTo>
                  <a:lnTo>
                    <a:pt x="3733" y="2736698"/>
                  </a:lnTo>
                  <a:cubicBezTo>
                    <a:pt x="-17728" y="2340470"/>
                    <a:pt x="53363" y="1952548"/>
                    <a:pt x="217008" y="1576707"/>
                  </a:cubicBezTo>
                  <a:cubicBezTo>
                    <a:pt x="458450" y="1025473"/>
                    <a:pt x="844759" y="604888"/>
                    <a:pt x="1372356" y="316743"/>
                  </a:cubicBezTo>
                  <a:cubicBezTo>
                    <a:pt x="1772972" y="98397"/>
                    <a:pt x="2233047" y="-22705"/>
                    <a:pt x="2660050" y="3542"/>
                  </a:cubicBezTo>
                  <a:cubicBezTo>
                    <a:pt x="3087053" y="29789"/>
                    <a:pt x="3483840" y="197098"/>
                    <a:pt x="3934373" y="474224"/>
                  </a:cubicBezTo>
                  <a:cubicBezTo>
                    <a:pt x="4421381" y="830597"/>
                    <a:pt x="4924407" y="1262741"/>
                    <a:pt x="5363250" y="1666300"/>
                  </a:cubicBezTo>
                  <a:lnTo>
                    <a:pt x="5470884" y="1766355"/>
                  </a:lnTo>
                  <a:lnTo>
                    <a:pt x="4602828" y="2684734"/>
                  </a:lnTo>
                  <a:lnTo>
                    <a:pt x="4424484" y="2506253"/>
                  </a:lnTo>
                  <a:cubicBezTo>
                    <a:pt x="4068147" y="2149730"/>
                    <a:pt x="3802693" y="1846096"/>
                    <a:pt x="3542900" y="1639866"/>
                  </a:cubicBezTo>
                  <a:cubicBezTo>
                    <a:pt x="3283107" y="1433636"/>
                    <a:pt x="3145929" y="1324267"/>
                    <a:pt x="2865724" y="1268875"/>
                  </a:cubicBezTo>
                  <a:cubicBezTo>
                    <a:pt x="2499321" y="1196443"/>
                    <a:pt x="1601279" y="1489011"/>
                    <a:pt x="1347317" y="2088567"/>
                  </a:cubicBezTo>
                  <a:cubicBezTo>
                    <a:pt x="1286509" y="2233535"/>
                    <a:pt x="1252864" y="2384207"/>
                    <a:pt x="1244676" y="2534655"/>
                  </a:cubicBezTo>
                  <a:cubicBezTo>
                    <a:pt x="1244219" y="2571562"/>
                    <a:pt x="1243763" y="2608469"/>
                    <a:pt x="1243306" y="2645376"/>
                  </a:cubicBezTo>
                  <a:lnTo>
                    <a:pt x="714822" y="2146754"/>
                  </a:lnTo>
                  <a:cubicBezTo>
                    <a:pt x="669208" y="2101822"/>
                    <a:pt x="648462" y="2101051"/>
                    <a:pt x="602243" y="2150383"/>
                  </a:cubicBezTo>
                  <a:cubicBezTo>
                    <a:pt x="504116" y="2253407"/>
                    <a:pt x="404738" y="2355480"/>
                    <a:pt x="303703" y="2458563"/>
                  </a:cubicBezTo>
                  <a:close/>
                </a:path>
              </a:pathLst>
            </a:custGeom>
            <a:solidFill>
              <a:srgbClr val="BAD80A"/>
            </a:solidFill>
            <a:ln>
              <a:noFill/>
            </a:ln>
            <a:extLst/>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3F3F3F"/>
                </a:solidFill>
                <a:effectLst/>
                <a:uLnTx/>
                <a:uFillTx/>
                <a:latin typeface="Segoe UI"/>
                <a:ea typeface="+mn-ea"/>
                <a:cs typeface="+mn-cs"/>
              </a:endParaRPr>
            </a:p>
          </p:txBody>
        </p:sp>
        <p:sp>
          <p:nvSpPr>
            <p:cNvPr id="52" name="Freeform: Shape 51"/>
            <p:cNvSpPr>
              <a:spLocks/>
            </p:cNvSpPr>
            <p:nvPr/>
          </p:nvSpPr>
          <p:spPr bwMode="auto">
            <a:xfrm flipH="1" flipV="1">
              <a:off x="1646227" y="4637036"/>
              <a:ext cx="3358250" cy="1662156"/>
            </a:xfrm>
            <a:custGeom>
              <a:avLst/>
              <a:gdLst>
                <a:gd name="connsiteX0" fmla="*/ 2632018 w 3821992"/>
                <a:gd name="connsiteY0" fmla="*/ 1891684 h 1891684"/>
                <a:gd name="connsiteX1" fmla="*/ 2548051 w 3821992"/>
                <a:gd name="connsiteY1" fmla="*/ 1774556 h 1891684"/>
                <a:gd name="connsiteX2" fmla="*/ 2175264 w 3821992"/>
                <a:gd name="connsiteY2" fmla="*/ 1437279 h 1891684"/>
                <a:gd name="connsiteX3" fmla="*/ 2072076 w 3821992"/>
                <a:gd name="connsiteY3" fmla="*/ 1371859 h 1891684"/>
                <a:gd name="connsiteX4" fmla="*/ 1979199 w 3821992"/>
                <a:gd name="connsiteY4" fmla="*/ 1334541 h 1891684"/>
                <a:gd name="connsiteX5" fmla="*/ 1888882 w 3821992"/>
                <a:gd name="connsiteY5" fmla="*/ 1302827 h 1891684"/>
                <a:gd name="connsiteX6" fmla="*/ 1735848 w 3821992"/>
                <a:gd name="connsiteY6" fmla="*/ 1260827 h 1891684"/>
                <a:gd name="connsiteX7" fmla="*/ 1524610 w 3821992"/>
                <a:gd name="connsiteY7" fmla="*/ 1229498 h 1891684"/>
                <a:gd name="connsiteX8" fmla="*/ 946206 w 3821992"/>
                <a:gd name="connsiteY8" fmla="*/ 1348039 h 1891684"/>
                <a:gd name="connsiteX9" fmla="*/ 887473 w 3821992"/>
                <a:gd name="connsiteY9" fmla="*/ 1377743 h 1891684"/>
                <a:gd name="connsiteX10" fmla="*/ 0 w 3821992"/>
                <a:gd name="connsiteY10" fmla="*/ 1175294 h 1891684"/>
                <a:gd name="connsiteX11" fmla="*/ 162728 w 3821992"/>
                <a:gd name="connsiteY11" fmla="*/ 341570 h 1891684"/>
                <a:gd name="connsiteX12" fmla="*/ 188382 w 3821992"/>
                <a:gd name="connsiteY12" fmla="*/ 325826 h 1891684"/>
                <a:gd name="connsiteX13" fmla="*/ 1058187 w 3821992"/>
                <a:gd name="connsiteY13" fmla="*/ 12735 h 1891684"/>
                <a:gd name="connsiteX14" fmla="*/ 2703755 w 3821992"/>
                <a:gd name="connsiteY14" fmla="*/ 337947 h 1891684"/>
                <a:gd name="connsiteX15" fmla="*/ 3809291 w 3821992"/>
                <a:gd name="connsiteY15" fmla="*/ 1513885 h 1891684"/>
                <a:gd name="connsiteX16" fmla="*/ 3821992 w 3821992"/>
                <a:gd name="connsiteY16" fmla="*/ 1546712 h 1891684"/>
                <a:gd name="connsiteX17" fmla="*/ 2930166 w 3821992"/>
                <a:gd name="connsiteY17" fmla="*/ 1265613 h 1891684"/>
                <a:gd name="connsiteX18" fmla="*/ 2835420 w 3821992"/>
                <a:gd name="connsiteY18" fmla="*/ 1313515 h 1891684"/>
                <a:gd name="connsiteX19" fmla="*/ 2724395 w 3821992"/>
                <a:gd name="connsiteY19" fmla="*/ 1629284 h 189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21992" h="1891684">
                  <a:moveTo>
                    <a:pt x="2632018" y="1891684"/>
                  </a:moveTo>
                  <a:lnTo>
                    <a:pt x="2548051" y="1774556"/>
                  </a:lnTo>
                  <a:cubicBezTo>
                    <a:pt x="2453968" y="1657138"/>
                    <a:pt x="2331797" y="1543402"/>
                    <a:pt x="2175264" y="1437279"/>
                  </a:cubicBezTo>
                  <a:lnTo>
                    <a:pt x="2072076" y="1371859"/>
                  </a:lnTo>
                  <a:lnTo>
                    <a:pt x="1979199" y="1334541"/>
                  </a:lnTo>
                  <a:lnTo>
                    <a:pt x="1888882" y="1302827"/>
                  </a:lnTo>
                  <a:lnTo>
                    <a:pt x="1735848" y="1260827"/>
                  </a:lnTo>
                  <a:cubicBezTo>
                    <a:pt x="1665435" y="1244534"/>
                    <a:pt x="1596124" y="1232983"/>
                    <a:pt x="1524610" y="1229498"/>
                  </a:cubicBezTo>
                  <a:cubicBezTo>
                    <a:pt x="1310951" y="1217754"/>
                    <a:pt x="1122920" y="1267184"/>
                    <a:pt x="946206" y="1348039"/>
                  </a:cubicBezTo>
                  <a:lnTo>
                    <a:pt x="887473" y="1377743"/>
                  </a:lnTo>
                  <a:lnTo>
                    <a:pt x="0" y="1175294"/>
                  </a:lnTo>
                  <a:lnTo>
                    <a:pt x="162728" y="341570"/>
                  </a:lnTo>
                  <a:lnTo>
                    <a:pt x="188382" y="325826"/>
                  </a:lnTo>
                  <a:cubicBezTo>
                    <a:pt x="459468" y="167546"/>
                    <a:pt x="747035" y="43711"/>
                    <a:pt x="1058187" y="12735"/>
                  </a:cubicBezTo>
                  <a:cubicBezTo>
                    <a:pt x="1556030" y="-36826"/>
                    <a:pt x="2232767" y="55523"/>
                    <a:pt x="2703755" y="337947"/>
                  </a:cubicBezTo>
                  <a:cubicBezTo>
                    <a:pt x="3148344" y="589188"/>
                    <a:pt x="3598757" y="1058928"/>
                    <a:pt x="3809291" y="1513885"/>
                  </a:cubicBezTo>
                  <a:lnTo>
                    <a:pt x="3821992" y="1546712"/>
                  </a:lnTo>
                  <a:lnTo>
                    <a:pt x="2930166" y="1265613"/>
                  </a:lnTo>
                  <a:cubicBezTo>
                    <a:pt x="2878510" y="1243042"/>
                    <a:pt x="2840282" y="1269974"/>
                    <a:pt x="2835420" y="1313515"/>
                  </a:cubicBezTo>
                  <a:cubicBezTo>
                    <a:pt x="2797795" y="1420633"/>
                    <a:pt x="2760910" y="1525517"/>
                    <a:pt x="2724395" y="1629284"/>
                  </a:cubicBezTo>
                  <a:close/>
                </a:path>
              </a:pathLst>
            </a:custGeom>
            <a:solidFill>
              <a:srgbClr val="5C2D91"/>
            </a:solidFill>
            <a:ln>
              <a:noFill/>
            </a:ln>
            <a:extLst/>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3F3F3F"/>
                </a:solidFill>
                <a:effectLst/>
                <a:uLnTx/>
                <a:uFillTx/>
                <a:latin typeface="Segoe UI"/>
                <a:ea typeface="+mn-ea"/>
                <a:cs typeface="+mn-cs"/>
              </a:endParaRPr>
            </a:p>
          </p:txBody>
        </p:sp>
        <p:sp>
          <p:nvSpPr>
            <p:cNvPr id="74" name="Freeform: Shape 73"/>
            <p:cNvSpPr>
              <a:spLocks/>
            </p:cNvSpPr>
            <p:nvPr/>
          </p:nvSpPr>
          <p:spPr bwMode="auto">
            <a:xfrm flipH="1" flipV="1">
              <a:off x="6540855" y="1715846"/>
              <a:ext cx="4441960" cy="2637607"/>
            </a:xfrm>
            <a:custGeom>
              <a:avLst/>
              <a:gdLst>
                <a:gd name="connsiteX0" fmla="*/ 2548567 w 5055351"/>
                <a:gd name="connsiteY0" fmla="*/ 3001835 h 3001835"/>
                <a:gd name="connsiteX1" fmla="*/ 2350046 w 5055351"/>
                <a:gd name="connsiteY1" fmla="*/ 2989308 h 3001835"/>
                <a:gd name="connsiteX2" fmla="*/ 1620344 w 5055351"/>
                <a:gd name="connsiteY2" fmla="*/ 2812135 h 3001835"/>
                <a:gd name="connsiteX3" fmla="*/ 46513 w 5055351"/>
                <a:gd name="connsiteY3" fmla="*/ 911811 h 3001835"/>
                <a:gd name="connsiteX4" fmla="*/ 7429 w 5055351"/>
                <a:gd name="connsiteY4" fmla="*/ 712917 h 3001835"/>
                <a:gd name="connsiteX5" fmla="*/ 0 w 5055351"/>
                <a:gd name="connsiteY5" fmla="*/ 642427 h 3001835"/>
                <a:gd name="connsiteX6" fmla="*/ 66640 w 5055351"/>
                <a:gd name="connsiteY6" fmla="*/ 580465 h 3001835"/>
                <a:gd name="connsiteX7" fmla="*/ 603679 w 5055351"/>
                <a:gd name="connsiteY7" fmla="*/ 29021 h 3001835"/>
                <a:gd name="connsiteX8" fmla="*/ 698632 w 5055351"/>
                <a:gd name="connsiteY8" fmla="*/ 27783 h 3001835"/>
                <a:gd name="connsiteX9" fmla="*/ 1241967 w 5055351"/>
                <a:gd name="connsiteY9" fmla="*/ 537124 h 3001835"/>
                <a:gd name="connsiteX10" fmla="*/ 1258961 w 5055351"/>
                <a:gd name="connsiteY10" fmla="*/ 646543 h 3001835"/>
                <a:gd name="connsiteX11" fmla="*/ 1802785 w 5055351"/>
                <a:gd name="connsiteY11" fmla="*/ 1498840 h 3001835"/>
                <a:gd name="connsiteX12" fmla="*/ 1826035 w 5055351"/>
                <a:gd name="connsiteY12" fmla="*/ 1516513 h 3001835"/>
                <a:gd name="connsiteX13" fmla="*/ 1843195 w 5055351"/>
                <a:gd name="connsiteY13" fmla="*/ 1530183 h 3001835"/>
                <a:gd name="connsiteX14" fmla="*/ 1982611 w 5055351"/>
                <a:gd name="connsiteY14" fmla="*/ 1608092 h 3001835"/>
                <a:gd name="connsiteX15" fmla="*/ 1994137 w 5055351"/>
                <a:gd name="connsiteY15" fmla="*/ 1611298 h 3001835"/>
                <a:gd name="connsiteX16" fmla="*/ 3625234 w 5055351"/>
                <a:gd name="connsiteY16" fmla="*/ 1307062 h 3001835"/>
                <a:gd name="connsiteX17" fmla="*/ 4064530 w 5055351"/>
                <a:gd name="connsiteY17" fmla="*/ 861222 h 3001835"/>
                <a:gd name="connsiteX18" fmla="*/ 4247101 w 5055351"/>
                <a:gd name="connsiteY18" fmla="*/ 680367 h 3001835"/>
                <a:gd name="connsiteX19" fmla="*/ 4188578 w 5055351"/>
                <a:gd name="connsiteY19" fmla="*/ 1468132 h 3001835"/>
                <a:gd name="connsiteX20" fmla="*/ 4256915 w 5055351"/>
                <a:gd name="connsiteY20" fmla="*/ 1549381 h 3001835"/>
                <a:gd name="connsiteX21" fmla="*/ 4915498 w 5055351"/>
                <a:gd name="connsiteY21" fmla="*/ 1620194 h 3001835"/>
                <a:gd name="connsiteX22" fmla="*/ 5055351 w 5055351"/>
                <a:gd name="connsiteY22" fmla="*/ 1635259 h 3001835"/>
                <a:gd name="connsiteX23" fmla="*/ 4765392 w 5055351"/>
                <a:gd name="connsiteY23" fmla="*/ 1934996 h 3001835"/>
                <a:gd name="connsiteX24" fmla="*/ 4092028 w 5055351"/>
                <a:gd name="connsiteY24" fmla="*/ 2534743 h 3001835"/>
                <a:gd name="connsiteX25" fmla="*/ 2822205 w 5055351"/>
                <a:gd name="connsiteY25" fmla="*/ 2991097 h 3001835"/>
                <a:gd name="connsiteX26" fmla="*/ 2548567 w 5055351"/>
                <a:gd name="connsiteY26" fmla="*/ 3001835 h 300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55351" h="3001835">
                  <a:moveTo>
                    <a:pt x="2548567" y="3001835"/>
                  </a:moveTo>
                  <a:cubicBezTo>
                    <a:pt x="2484182" y="2982149"/>
                    <a:pt x="2416219" y="3005414"/>
                    <a:pt x="2350046" y="2989308"/>
                  </a:cubicBezTo>
                  <a:cubicBezTo>
                    <a:pt x="2097869" y="2966042"/>
                    <a:pt x="1856424" y="2903406"/>
                    <a:pt x="1620344" y="2812135"/>
                  </a:cubicBezTo>
                  <a:cubicBezTo>
                    <a:pt x="681396" y="2378719"/>
                    <a:pt x="228223" y="1659552"/>
                    <a:pt x="46513" y="911811"/>
                  </a:cubicBezTo>
                  <a:cubicBezTo>
                    <a:pt x="30382" y="845431"/>
                    <a:pt x="17389" y="779119"/>
                    <a:pt x="7429" y="712917"/>
                  </a:cubicBezTo>
                  <a:lnTo>
                    <a:pt x="0" y="642427"/>
                  </a:lnTo>
                  <a:lnTo>
                    <a:pt x="66640" y="580465"/>
                  </a:lnTo>
                  <a:cubicBezTo>
                    <a:pt x="223588" y="429282"/>
                    <a:pt x="464273" y="171516"/>
                    <a:pt x="603679" y="29021"/>
                  </a:cubicBezTo>
                  <a:cubicBezTo>
                    <a:pt x="638483" y="-5307"/>
                    <a:pt x="658027" y="-13344"/>
                    <a:pt x="698632" y="27783"/>
                  </a:cubicBezTo>
                  <a:lnTo>
                    <a:pt x="1241967" y="537124"/>
                  </a:lnTo>
                  <a:lnTo>
                    <a:pt x="1258961" y="646543"/>
                  </a:lnTo>
                  <a:cubicBezTo>
                    <a:pt x="1324301" y="976793"/>
                    <a:pt x="1512048" y="1283402"/>
                    <a:pt x="1802785" y="1498840"/>
                  </a:cubicBezTo>
                  <a:lnTo>
                    <a:pt x="1826035" y="1516513"/>
                  </a:lnTo>
                  <a:lnTo>
                    <a:pt x="1843195" y="1530183"/>
                  </a:lnTo>
                  <a:lnTo>
                    <a:pt x="1982611" y="1608092"/>
                  </a:lnTo>
                  <a:lnTo>
                    <a:pt x="1994137" y="1611298"/>
                  </a:lnTo>
                  <a:cubicBezTo>
                    <a:pt x="2593279" y="1911955"/>
                    <a:pt x="3231768" y="1716886"/>
                    <a:pt x="3625234" y="1307062"/>
                  </a:cubicBezTo>
                  <a:cubicBezTo>
                    <a:pt x="3769207" y="1156734"/>
                    <a:pt x="3916310" y="1008643"/>
                    <a:pt x="4064530" y="861222"/>
                  </a:cubicBezTo>
                  <a:lnTo>
                    <a:pt x="4247101" y="680367"/>
                  </a:lnTo>
                  <a:lnTo>
                    <a:pt x="4188578" y="1468132"/>
                  </a:lnTo>
                  <a:cubicBezTo>
                    <a:pt x="4178443" y="1523585"/>
                    <a:pt x="4213418" y="1554625"/>
                    <a:pt x="4256915" y="1549381"/>
                  </a:cubicBezTo>
                  <a:lnTo>
                    <a:pt x="4915498" y="1620194"/>
                  </a:lnTo>
                  <a:lnTo>
                    <a:pt x="5055351" y="1635259"/>
                  </a:lnTo>
                  <a:lnTo>
                    <a:pt x="4765392" y="1934996"/>
                  </a:lnTo>
                  <a:cubicBezTo>
                    <a:pt x="4554351" y="2149080"/>
                    <a:pt x="4336156" y="2355781"/>
                    <a:pt x="4092028" y="2534743"/>
                  </a:cubicBezTo>
                  <a:cubicBezTo>
                    <a:pt x="3716447" y="2808556"/>
                    <a:pt x="3287210" y="2955305"/>
                    <a:pt x="2822205" y="2991097"/>
                  </a:cubicBezTo>
                  <a:cubicBezTo>
                    <a:pt x="2730992" y="2998256"/>
                    <a:pt x="2639780" y="2998256"/>
                    <a:pt x="2548567" y="3001835"/>
                  </a:cubicBezTo>
                  <a:close/>
                </a:path>
              </a:pathLst>
            </a:custGeom>
            <a:solidFill>
              <a:srgbClr val="004B50"/>
            </a:solidFill>
            <a:ln>
              <a:noFill/>
            </a:ln>
            <a:extLst/>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3F3F3F"/>
                </a:solidFill>
                <a:effectLst/>
                <a:uLnTx/>
                <a:uFillTx/>
                <a:latin typeface="Segoe UI"/>
                <a:ea typeface="+mn-ea"/>
                <a:cs typeface="+mn-cs"/>
              </a:endParaRPr>
            </a:p>
          </p:txBody>
        </p:sp>
        <p:sp>
          <p:nvSpPr>
            <p:cNvPr id="40" name="Freeform: Shape 39"/>
            <p:cNvSpPr>
              <a:spLocks/>
            </p:cNvSpPr>
            <p:nvPr/>
          </p:nvSpPr>
          <p:spPr bwMode="auto">
            <a:xfrm flipH="1" flipV="1">
              <a:off x="1445282" y="2278540"/>
              <a:ext cx="1444477" cy="2843465"/>
            </a:xfrm>
            <a:custGeom>
              <a:avLst/>
              <a:gdLst>
                <a:gd name="connsiteX0" fmla="*/ 733157 w 1643945"/>
                <a:gd name="connsiteY0" fmla="*/ 3236120 h 3236120"/>
                <a:gd name="connsiteX1" fmla="*/ 824617 w 1643945"/>
                <a:gd name="connsiteY1" fmla="*/ 2498472 h 3236120"/>
                <a:gd name="connsiteX2" fmla="*/ 724552 w 1643945"/>
                <a:gd name="connsiteY2" fmla="*/ 2362823 h 3236120"/>
                <a:gd name="connsiteX3" fmla="*/ 0 w 1643945"/>
                <a:gd name="connsiteY3" fmla="*/ 2257761 h 3236120"/>
                <a:gd name="connsiteX4" fmla="*/ 150958 w 1643945"/>
                <a:gd name="connsiteY4" fmla="*/ 2103050 h 3236120"/>
                <a:gd name="connsiteX5" fmla="*/ 282755 w 1643945"/>
                <a:gd name="connsiteY5" fmla="*/ 651366 h 3236120"/>
                <a:gd name="connsiteX6" fmla="*/ 275010 w 1643945"/>
                <a:gd name="connsiteY6" fmla="*/ 637698 h 3236120"/>
                <a:gd name="connsiteX7" fmla="*/ 497555 w 1643945"/>
                <a:gd name="connsiteY7" fmla="*/ 0 h 3236120"/>
                <a:gd name="connsiteX8" fmla="*/ 1452992 w 1643945"/>
                <a:gd name="connsiteY8" fmla="*/ 300001 h 3236120"/>
                <a:gd name="connsiteX9" fmla="*/ 1477377 w 1643945"/>
                <a:gd name="connsiteY9" fmla="*/ 367537 h 3236120"/>
                <a:gd name="connsiteX10" fmla="*/ 1057201 w 1643945"/>
                <a:gd name="connsiteY10" fmla="*/ 2897884 h 3236120"/>
                <a:gd name="connsiteX11" fmla="*/ 733157 w 1643945"/>
                <a:gd name="connsiteY11" fmla="*/ 3236120 h 323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3945" h="3236120">
                  <a:moveTo>
                    <a:pt x="733157" y="3236120"/>
                  </a:moveTo>
                  <a:cubicBezTo>
                    <a:pt x="770528" y="2965708"/>
                    <a:pt x="785279" y="2750709"/>
                    <a:pt x="824617" y="2498472"/>
                  </a:cubicBezTo>
                  <a:cubicBezTo>
                    <a:pt x="835435" y="2423111"/>
                    <a:pt x="861988" y="2402719"/>
                    <a:pt x="724552" y="2362823"/>
                  </a:cubicBezTo>
                  <a:cubicBezTo>
                    <a:pt x="587115" y="2322926"/>
                    <a:pt x="220045" y="2272390"/>
                    <a:pt x="0" y="2257761"/>
                  </a:cubicBezTo>
                  <a:cubicBezTo>
                    <a:pt x="8113" y="2257318"/>
                    <a:pt x="-9343" y="2270616"/>
                    <a:pt x="150958" y="2103050"/>
                  </a:cubicBezTo>
                  <a:cubicBezTo>
                    <a:pt x="233199" y="2016939"/>
                    <a:pt x="626053" y="1314422"/>
                    <a:pt x="282755" y="651366"/>
                  </a:cubicBezTo>
                  <a:lnTo>
                    <a:pt x="275010" y="637698"/>
                  </a:lnTo>
                  <a:lnTo>
                    <a:pt x="497555" y="0"/>
                  </a:lnTo>
                  <a:lnTo>
                    <a:pt x="1452992" y="300001"/>
                  </a:lnTo>
                  <a:lnTo>
                    <a:pt x="1477377" y="367537"/>
                  </a:lnTo>
                  <a:cubicBezTo>
                    <a:pt x="1802897" y="1281618"/>
                    <a:pt x="1645300" y="2130091"/>
                    <a:pt x="1057201" y="2897884"/>
                  </a:cubicBezTo>
                  <a:cubicBezTo>
                    <a:pt x="960578" y="3022894"/>
                    <a:pt x="879690" y="3123522"/>
                    <a:pt x="733157" y="3236120"/>
                  </a:cubicBezTo>
                  <a:close/>
                </a:path>
              </a:pathLst>
            </a:custGeom>
            <a:solidFill>
              <a:srgbClr val="008272"/>
            </a:solidFill>
            <a:ln>
              <a:noFill/>
            </a:ln>
            <a:extLst/>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3F3F3F"/>
                </a:solidFill>
                <a:effectLst/>
                <a:uLnTx/>
                <a:uFillTx/>
                <a:latin typeface="Segoe UI"/>
                <a:ea typeface="+mn-ea"/>
                <a:cs typeface="+mn-cs"/>
              </a:endParaRPr>
            </a:p>
          </p:txBody>
        </p:sp>
        <p:sp>
          <p:nvSpPr>
            <p:cNvPr id="16" name="Freeform 85"/>
            <p:cNvSpPr>
              <a:spLocks/>
            </p:cNvSpPr>
            <p:nvPr/>
          </p:nvSpPr>
          <p:spPr bwMode="auto">
            <a:xfrm flipH="1" flipV="1">
              <a:off x="2218407" y="1727330"/>
              <a:ext cx="4168715" cy="2642732"/>
            </a:xfrm>
            <a:custGeom>
              <a:avLst/>
              <a:gdLst>
                <a:gd name="T0" fmla="*/ 530 w 2405"/>
                <a:gd name="T1" fmla="*/ 0 h 1306"/>
                <a:gd name="T2" fmla="*/ 673 w 2405"/>
                <a:gd name="T3" fmla="*/ 144 h 1306"/>
                <a:gd name="T4" fmla="*/ 1012 w 2405"/>
                <a:gd name="T5" fmla="*/ 465 h 1306"/>
                <a:gd name="T6" fmla="*/ 1900 w 2405"/>
                <a:gd name="T7" fmla="*/ 458 h 1306"/>
                <a:gd name="T8" fmla="*/ 1990 w 2405"/>
                <a:gd name="T9" fmla="*/ 435 h 1306"/>
                <a:gd name="T10" fmla="*/ 2368 w 2405"/>
                <a:gd name="T11" fmla="*/ 496 h 1306"/>
                <a:gd name="T12" fmla="*/ 2401 w 2405"/>
                <a:gd name="T13" fmla="*/ 540 h 1306"/>
                <a:gd name="T14" fmla="*/ 2344 w 2405"/>
                <a:gd name="T15" fmla="*/ 968 h 1306"/>
                <a:gd name="T16" fmla="*/ 2314 w 2405"/>
                <a:gd name="T17" fmla="*/ 1016 h 1306"/>
                <a:gd name="T18" fmla="*/ 1411 w 2405"/>
                <a:gd name="T19" fmla="*/ 1296 h 1306"/>
                <a:gd name="T20" fmla="*/ 411 w 2405"/>
                <a:gd name="T21" fmla="*/ 863 h 1306"/>
                <a:gd name="T22" fmla="*/ 35 w 2405"/>
                <a:gd name="T23" fmla="*/ 488 h 1306"/>
                <a:gd name="T24" fmla="*/ 0 w 2405"/>
                <a:gd name="T25" fmla="*/ 446 h 1306"/>
                <a:gd name="T26" fmla="*/ 269 w 2405"/>
                <a:gd name="T27" fmla="*/ 446 h 1306"/>
                <a:gd name="T28" fmla="*/ 483 w 2405"/>
                <a:gd name="T29" fmla="*/ 444 h 1306"/>
                <a:gd name="T30" fmla="*/ 520 w 2405"/>
                <a:gd name="T31" fmla="*/ 404 h 1306"/>
                <a:gd name="T32" fmla="*/ 520 w 2405"/>
                <a:gd name="T33" fmla="*/ 7 h 1306"/>
                <a:gd name="T34" fmla="*/ 530 w 2405"/>
                <a:gd name="T35" fmla="*/ 0 h 1306"/>
                <a:gd name="connsiteX0" fmla="*/ 2162 w 9988"/>
                <a:gd name="connsiteY0" fmla="*/ 78 h 9952"/>
                <a:gd name="connsiteX1" fmla="*/ 2798 w 9988"/>
                <a:gd name="connsiteY1" fmla="*/ 1127 h 9952"/>
                <a:gd name="connsiteX2" fmla="*/ 4208 w 9988"/>
                <a:gd name="connsiteY2" fmla="*/ 3584 h 9952"/>
                <a:gd name="connsiteX3" fmla="*/ 7900 w 9988"/>
                <a:gd name="connsiteY3" fmla="*/ 3531 h 9952"/>
                <a:gd name="connsiteX4" fmla="*/ 8274 w 9988"/>
                <a:gd name="connsiteY4" fmla="*/ 3355 h 9952"/>
                <a:gd name="connsiteX5" fmla="*/ 9846 w 9988"/>
                <a:gd name="connsiteY5" fmla="*/ 3822 h 9952"/>
                <a:gd name="connsiteX6" fmla="*/ 9983 w 9988"/>
                <a:gd name="connsiteY6" fmla="*/ 4159 h 9952"/>
                <a:gd name="connsiteX7" fmla="*/ 9746 w 9988"/>
                <a:gd name="connsiteY7" fmla="*/ 7436 h 9952"/>
                <a:gd name="connsiteX8" fmla="*/ 9622 w 9988"/>
                <a:gd name="connsiteY8" fmla="*/ 7803 h 9952"/>
                <a:gd name="connsiteX9" fmla="*/ 5867 w 9988"/>
                <a:gd name="connsiteY9" fmla="*/ 9947 h 9952"/>
                <a:gd name="connsiteX10" fmla="*/ 1709 w 9988"/>
                <a:gd name="connsiteY10" fmla="*/ 6632 h 9952"/>
                <a:gd name="connsiteX11" fmla="*/ 146 w 9988"/>
                <a:gd name="connsiteY11" fmla="*/ 3761 h 9952"/>
                <a:gd name="connsiteX12" fmla="*/ 0 w 9988"/>
                <a:gd name="connsiteY12" fmla="*/ 3439 h 9952"/>
                <a:gd name="connsiteX13" fmla="*/ 1119 w 9988"/>
                <a:gd name="connsiteY13" fmla="*/ 3439 h 9952"/>
                <a:gd name="connsiteX14" fmla="*/ 2008 w 9988"/>
                <a:gd name="connsiteY14" fmla="*/ 3424 h 9952"/>
                <a:gd name="connsiteX15" fmla="*/ 2162 w 9988"/>
                <a:gd name="connsiteY15" fmla="*/ 3117 h 9952"/>
                <a:gd name="connsiteX16" fmla="*/ 2162 w 9988"/>
                <a:gd name="connsiteY16" fmla="*/ 78 h 9952"/>
                <a:gd name="connsiteX0" fmla="*/ 1934 w 10000"/>
                <a:gd name="connsiteY0" fmla="*/ 50 h 10672"/>
                <a:gd name="connsiteX1" fmla="*/ 2801 w 10000"/>
                <a:gd name="connsiteY1" fmla="*/ 1804 h 10672"/>
                <a:gd name="connsiteX2" fmla="*/ 4213 w 10000"/>
                <a:gd name="connsiteY2" fmla="*/ 4273 h 10672"/>
                <a:gd name="connsiteX3" fmla="*/ 7909 w 10000"/>
                <a:gd name="connsiteY3" fmla="*/ 4220 h 10672"/>
                <a:gd name="connsiteX4" fmla="*/ 8284 w 10000"/>
                <a:gd name="connsiteY4" fmla="*/ 4043 h 10672"/>
                <a:gd name="connsiteX5" fmla="*/ 9858 w 10000"/>
                <a:gd name="connsiteY5" fmla="*/ 4512 h 10672"/>
                <a:gd name="connsiteX6" fmla="*/ 9995 w 10000"/>
                <a:gd name="connsiteY6" fmla="*/ 4851 h 10672"/>
                <a:gd name="connsiteX7" fmla="*/ 9758 w 10000"/>
                <a:gd name="connsiteY7" fmla="*/ 8144 h 10672"/>
                <a:gd name="connsiteX8" fmla="*/ 9634 w 10000"/>
                <a:gd name="connsiteY8" fmla="*/ 8513 h 10672"/>
                <a:gd name="connsiteX9" fmla="*/ 5874 w 10000"/>
                <a:gd name="connsiteY9" fmla="*/ 10667 h 10672"/>
                <a:gd name="connsiteX10" fmla="*/ 1711 w 10000"/>
                <a:gd name="connsiteY10" fmla="*/ 7336 h 10672"/>
                <a:gd name="connsiteX11" fmla="*/ 146 w 10000"/>
                <a:gd name="connsiteY11" fmla="*/ 4451 h 10672"/>
                <a:gd name="connsiteX12" fmla="*/ 0 w 10000"/>
                <a:gd name="connsiteY12" fmla="*/ 4128 h 10672"/>
                <a:gd name="connsiteX13" fmla="*/ 1120 w 10000"/>
                <a:gd name="connsiteY13" fmla="*/ 4128 h 10672"/>
                <a:gd name="connsiteX14" fmla="*/ 2010 w 10000"/>
                <a:gd name="connsiteY14" fmla="*/ 4113 h 10672"/>
                <a:gd name="connsiteX15" fmla="*/ 2165 w 10000"/>
                <a:gd name="connsiteY15" fmla="*/ 3804 h 10672"/>
                <a:gd name="connsiteX16" fmla="*/ 1934 w 10000"/>
                <a:gd name="connsiteY16" fmla="*/ 50 h 10672"/>
                <a:gd name="connsiteX0" fmla="*/ 1934 w 10000"/>
                <a:gd name="connsiteY0" fmla="*/ 50 h 10672"/>
                <a:gd name="connsiteX1" fmla="*/ 2801 w 10000"/>
                <a:gd name="connsiteY1" fmla="*/ 1804 h 10672"/>
                <a:gd name="connsiteX2" fmla="*/ 4213 w 10000"/>
                <a:gd name="connsiteY2" fmla="*/ 4273 h 10672"/>
                <a:gd name="connsiteX3" fmla="*/ 7909 w 10000"/>
                <a:gd name="connsiteY3" fmla="*/ 4220 h 10672"/>
                <a:gd name="connsiteX4" fmla="*/ 8284 w 10000"/>
                <a:gd name="connsiteY4" fmla="*/ 4043 h 10672"/>
                <a:gd name="connsiteX5" fmla="*/ 9858 w 10000"/>
                <a:gd name="connsiteY5" fmla="*/ 4512 h 10672"/>
                <a:gd name="connsiteX6" fmla="*/ 9995 w 10000"/>
                <a:gd name="connsiteY6" fmla="*/ 4851 h 10672"/>
                <a:gd name="connsiteX7" fmla="*/ 9758 w 10000"/>
                <a:gd name="connsiteY7" fmla="*/ 8144 h 10672"/>
                <a:gd name="connsiteX8" fmla="*/ 9634 w 10000"/>
                <a:gd name="connsiteY8" fmla="*/ 8513 h 10672"/>
                <a:gd name="connsiteX9" fmla="*/ 5874 w 10000"/>
                <a:gd name="connsiteY9" fmla="*/ 10667 h 10672"/>
                <a:gd name="connsiteX10" fmla="*/ 1711 w 10000"/>
                <a:gd name="connsiteY10" fmla="*/ 7336 h 10672"/>
                <a:gd name="connsiteX11" fmla="*/ 146 w 10000"/>
                <a:gd name="connsiteY11" fmla="*/ 4451 h 10672"/>
                <a:gd name="connsiteX12" fmla="*/ 0 w 10000"/>
                <a:gd name="connsiteY12" fmla="*/ 4128 h 10672"/>
                <a:gd name="connsiteX13" fmla="*/ 1120 w 10000"/>
                <a:gd name="connsiteY13" fmla="*/ 4128 h 10672"/>
                <a:gd name="connsiteX14" fmla="*/ 2010 w 10000"/>
                <a:gd name="connsiteY14" fmla="*/ 4113 h 10672"/>
                <a:gd name="connsiteX15" fmla="*/ 2165 w 10000"/>
                <a:gd name="connsiteY15" fmla="*/ 3804 h 10672"/>
                <a:gd name="connsiteX16" fmla="*/ 1934 w 10000"/>
                <a:gd name="connsiteY16" fmla="*/ 50 h 10672"/>
                <a:gd name="connsiteX0" fmla="*/ 1934 w 10000"/>
                <a:gd name="connsiteY0" fmla="*/ 10 h 10632"/>
                <a:gd name="connsiteX1" fmla="*/ 2801 w 10000"/>
                <a:gd name="connsiteY1" fmla="*/ 1764 h 10632"/>
                <a:gd name="connsiteX2" fmla="*/ 4213 w 10000"/>
                <a:gd name="connsiteY2" fmla="*/ 4233 h 10632"/>
                <a:gd name="connsiteX3" fmla="*/ 7909 w 10000"/>
                <a:gd name="connsiteY3" fmla="*/ 4180 h 10632"/>
                <a:gd name="connsiteX4" fmla="*/ 8284 w 10000"/>
                <a:gd name="connsiteY4" fmla="*/ 4003 h 10632"/>
                <a:gd name="connsiteX5" fmla="*/ 9858 w 10000"/>
                <a:gd name="connsiteY5" fmla="*/ 4472 h 10632"/>
                <a:gd name="connsiteX6" fmla="*/ 9995 w 10000"/>
                <a:gd name="connsiteY6" fmla="*/ 4811 h 10632"/>
                <a:gd name="connsiteX7" fmla="*/ 9758 w 10000"/>
                <a:gd name="connsiteY7" fmla="*/ 8104 h 10632"/>
                <a:gd name="connsiteX8" fmla="*/ 9634 w 10000"/>
                <a:gd name="connsiteY8" fmla="*/ 8473 h 10632"/>
                <a:gd name="connsiteX9" fmla="*/ 5874 w 10000"/>
                <a:gd name="connsiteY9" fmla="*/ 10627 h 10632"/>
                <a:gd name="connsiteX10" fmla="*/ 1711 w 10000"/>
                <a:gd name="connsiteY10" fmla="*/ 7296 h 10632"/>
                <a:gd name="connsiteX11" fmla="*/ 146 w 10000"/>
                <a:gd name="connsiteY11" fmla="*/ 4411 h 10632"/>
                <a:gd name="connsiteX12" fmla="*/ 0 w 10000"/>
                <a:gd name="connsiteY12" fmla="*/ 4088 h 10632"/>
                <a:gd name="connsiteX13" fmla="*/ 1120 w 10000"/>
                <a:gd name="connsiteY13" fmla="*/ 4088 h 10632"/>
                <a:gd name="connsiteX14" fmla="*/ 2010 w 10000"/>
                <a:gd name="connsiteY14" fmla="*/ 4073 h 10632"/>
                <a:gd name="connsiteX15" fmla="*/ 2165 w 10000"/>
                <a:gd name="connsiteY15" fmla="*/ 3764 h 10632"/>
                <a:gd name="connsiteX16" fmla="*/ 1934 w 10000"/>
                <a:gd name="connsiteY16" fmla="*/ 10 h 10632"/>
                <a:gd name="connsiteX0" fmla="*/ 1934 w 10000"/>
                <a:gd name="connsiteY0" fmla="*/ 10 h 10632"/>
                <a:gd name="connsiteX1" fmla="*/ 2801 w 10000"/>
                <a:gd name="connsiteY1" fmla="*/ 1764 h 10632"/>
                <a:gd name="connsiteX2" fmla="*/ 4213 w 10000"/>
                <a:gd name="connsiteY2" fmla="*/ 4233 h 10632"/>
                <a:gd name="connsiteX3" fmla="*/ 7909 w 10000"/>
                <a:gd name="connsiteY3" fmla="*/ 4180 h 10632"/>
                <a:gd name="connsiteX4" fmla="*/ 8284 w 10000"/>
                <a:gd name="connsiteY4" fmla="*/ 4003 h 10632"/>
                <a:gd name="connsiteX5" fmla="*/ 9858 w 10000"/>
                <a:gd name="connsiteY5" fmla="*/ 4472 h 10632"/>
                <a:gd name="connsiteX6" fmla="*/ 9995 w 10000"/>
                <a:gd name="connsiteY6" fmla="*/ 4811 h 10632"/>
                <a:gd name="connsiteX7" fmla="*/ 9758 w 10000"/>
                <a:gd name="connsiteY7" fmla="*/ 8104 h 10632"/>
                <a:gd name="connsiteX8" fmla="*/ 9634 w 10000"/>
                <a:gd name="connsiteY8" fmla="*/ 8473 h 10632"/>
                <a:gd name="connsiteX9" fmla="*/ 5874 w 10000"/>
                <a:gd name="connsiteY9" fmla="*/ 10627 h 10632"/>
                <a:gd name="connsiteX10" fmla="*/ 1711 w 10000"/>
                <a:gd name="connsiteY10" fmla="*/ 7296 h 10632"/>
                <a:gd name="connsiteX11" fmla="*/ 146 w 10000"/>
                <a:gd name="connsiteY11" fmla="*/ 4411 h 10632"/>
                <a:gd name="connsiteX12" fmla="*/ 0 w 10000"/>
                <a:gd name="connsiteY12" fmla="*/ 4088 h 10632"/>
                <a:gd name="connsiteX13" fmla="*/ 1120 w 10000"/>
                <a:gd name="connsiteY13" fmla="*/ 4088 h 10632"/>
                <a:gd name="connsiteX14" fmla="*/ 2010 w 10000"/>
                <a:gd name="connsiteY14" fmla="*/ 4073 h 10632"/>
                <a:gd name="connsiteX15" fmla="*/ 2165 w 10000"/>
                <a:gd name="connsiteY15" fmla="*/ 3764 h 10632"/>
                <a:gd name="connsiteX16" fmla="*/ 1934 w 10000"/>
                <a:gd name="connsiteY16" fmla="*/ 10 h 10632"/>
                <a:gd name="connsiteX0" fmla="*/ 1980 w 10046"/>
                <a:gd name="connsiteY0" fmla="*/ 10 h 10632"/>
                <a:gd name="connsiteX1" fmla="*/ 2847 w 10046"/>
                <a:gd name="connsiteY1" fmla="*/ 1764 h 10632"/>
                <a:gd name="connsiteX2" fmla="*/ 4259 w 10046"/>
                <a:gd name="connsiteY2" fmla="*/ 4233 h 10632"/>
                <a:gd name="connsiteX3" fmla="*/ 7955 w 10046"/>
                <a:gd name="connsiteY3" fmla="*/ 4180 h 10632"/>
                <a:gd name="connsiteX4" fmla="*/ 8330 w 10046"/>
                <a:gd name="connsiteY4" fmla="*/ 4003 h 10632"/>
                <a:gd name="connsiteX5" fmla="*/ 9904 w 10046"/>
                <a:gd name="connsiteY5" fmla="*/ 4472 h 10632"/>
                <a:gd name="connsiteX6" fmla="*/ 10041 w 10046"/>
                <a:gd name="connsiteY6" fmla="*/ 4811 h 10632"/>
                <a:gd name="connsiteX7" fmla="*/ 9804 w 10046"/>
                <a:gd name="connsiteY7" fmla="*/ 8104 h 10632"/>
                <a:gd name="connsiteX8" fmla="*/ 9680 w 10046"/>
                <a:gd name="connsiteY8" fmla="*/ 8473 h 10632"/>
                <a:gd name="connsiteX9" fmla="*/ 5920 w 10046"/>
                <a:gd name="connsiteY9" fmla="*/ 10627 h 10632"/>
                <a:gd name="connsiteX10" fmla="*/ 1757 w 10046"/>
                <a:gd name="connsiteY10" fmla="*/ 7296 h 10632"/>
                <a:gd name="connsiteX11" fmla="*/ 192 w 10046"/>
                <a:gd name="connsiteY11" fmla="*/ 4411 h 10632"/>
                <a:gd name="connsiteX12" fmla="*/ 0 w 10046"/>
                <a:gd name="connsiteY12" fmla="*/ 4071 h 10632"/>
                <a:gd name="connsiteX13" fmla="*/ 1166 w 10046"/>
                <a:gd name="connsiteY13" fmla="*/ 4088 h 10632"/>
                <a:gd name="connsiteX14" fmla="*/ 2056 w 10046"/>
                <a:gd name="connsiteY14" fmla="*/ 4073 h 10632"/>
                <a:gd name="connsiteX15" fmla="*/ 2211 w 10046"/>
                <a:gd name="connsiteY15" fmla="*/ 3764 h 10632"/>
                <a:gd name="connsiteX16" fmla="*/ 1980 w 10046"/>
                <a:gd name="connsiteY16" fmla="*/ 10 h 10632"/>
                <a:gd name="connsiteX0" fmla="*/ 1980 w 10046"/>
                <a:gd name="connsiteY0" fmla="*/ 10 h 10632"/>
                <a:gd name="connsiteX1" fmla="*/ 2847 w 10046"/>
                <a:gd name="connsiteY1" fmla="*/ 1764 h 10632"/>
                <a:gd name="connsiteX2" fmla="*/ 4259 w 10046"/>
                <a:gd name="connsiteY2" fmla="*/ 4233 h 10632"/>
                <a:gd name="connsiteX3" fmla="*/ 7955 w 10046"/>
                <a:gd name="connsiteY3" fmla="*/ 4180 h 10632"/>
                <a:gd name="connsiteX4" fmla="*/ 8330 w 10046"/>
                <a:gd name="connsiteY4" fmla="*/ 4003 h 10632"/>
                <a:gd name="connsiteX5" fmla="*/ 9904 w 10046"/>
                <a:gd name="connsiteY5" fmla="*/ 4472 h 10632"/>
                <a:gd name="connsiteX6" fmla="*/ 10041 w 10046"/>
                <a:gd name="connsiteY6" fmla="*/ 4811 h 10632"/>
                <a:gd name="connsiteX7" fmla="*/ 9804 w 10046"/>
                <a:gd name="connsiteY7" fmla="*/ 8104 h 10632"/>
                <a:gd name="connsiteX8" fmla="*/ 9680 w 10046"/>
                <a:gd name="connsiteY8" fmla="*/ 8473 h 10632"/>
                <a:gd name="connsiteX9" fmla="*/ 5920 w 10046"/>
                <a:gd name="connsiteY9" fmla="*/ 10627 h 10632"/>
                <a:gd name="connsiteX10" fmla="*/ 1757 w 10046"/>
                <a:gd name="connsiteY10" fmla="*/ 7296 h 10632"/>
                <a:gd name="connsiteX11" fmla="*/ 192 w 10046"/>
                <a:gd name="connsiteY11" fmla="*/ 4411 h 10632"/>
                <a:gd name="connsiteX12" fmla="*/ 0 w 10046"/>
                <a:gd name="connsiteY12" fmla="*/ 4071 h 10632"/>
                <a:gd name="connsiteX13" fmla="*/ 2056 w 10046"/>
                <a:gd name="connsiteY13" fmla="*/ 4073 h 10632"/>
                <a:gd name="connsiteX14" fmla="*/ 2211 w 10046"/>
                <a:gd name="connsiteY14" fmla="*/ 3764 h 10632"/>
                <a:gd name="connsiteX15" fmla="*/ 1980 w 10046"/>
                <a:gd name="connsiteY15" fmla="*/ 10 h 10632"/>
                <a:gd name="connsiteX0" fmla="*/ 1980 w 10046"/>
                <a:gd name="connsiteY0" fmla="*/ 10 h 10632"/>
                <a:gd name="connsiteX1" fmla="*/ 2847 w 10046"/>
                <a:gd name="connsiteY1" fmla="*/ 1764 h 10632"/>
                <a:gd name="connsiteX2" fmla="*/ 4259 w 10046"/>
                <a:gd name="connsiteY2" fmla="*/ 4233 h 10632"/>
                <a:gd name="connsiteX3" fmla="*/ 7955 w 10046"/>
                <a:gd name="connsiteY3" fmla="*/ 4180 h 10632"/>
                <a:gd name="connsiteX4" fmla="*/ 8330 w 10046"/>
                <a:gd name="connsiteY4" fmla="*/ 4003 h 10632"/>
                <a:gd name="connsiteX5" fmla="*/ 9904 w 10046"/>
                <a:gd name="connsiteY5" fmla="*/ 4472 h 10632"/>
                <a:gd name="connsiteX6" fmla="*/ 10041 w 10046"/>
                <a:gd name="connsiteY6" fmla="*/ 4811 h 10632"/>
                <a:gd name="connsiteX7" fmla="*/ 9804 w 10046"/>
                <a:gd name="connsiteY7" fmla="*/ 8104 h 10632"/>
                <a:gd name="connsiteX8" fmla="*/ 9680 w 10046"/>
                <a:gd name="connsiteY8" fmla="*/ 8473 h 10632"/>
                <a:gd name="connsiteX9" fmla="*/ 5920 w 10046"/>
                <a:gd name="connsiteY9" fmla="*/ 10627 h 10632"/>
                <a:gd name="connsiteX10" fmla="*/ 1757 w 10046"/>
                <a:gd name="connsiteY10" fmla="*/ 7296 h 10632"/>
                <a:gd name="connsiteX11" fmla="*/ 192 w 10046"/>
                <a:gd name="connsiteY11" fmla="*/ 4411 h 10632"/>
                <a:gd name="connsiteX12" fmla="*/ 0 w 10046"/>
                <a:gd name="connsiteY12" fmla="*/ 4071 h 10632"/>
                <a:gd name="connsiteX13" fmla="*/ 2065 w 10046"/>
                <a:gd name="connsiteY13" fmla="*/ 4056 h 10632"/>
                <a:gd name="connsiteX14" fmla="*/ 2211 w 10046"/>
                <a:gd name="connsiteY14" fmla="*/ 3764 h 10632"/>
                <a:gd name="connsiteX15" fmla="*/ 1980 w 10046"/>
                <a:gd name="connsiteY15" fmla="*/ 10 h 10632"/>
                <a:gd name="connsiteX0" fmla="*/ 1980 w 10046"/>
                <a:gd name="connsiteY0" fmla="*/ 10 h 10632"/>
                <a:gd name="connsiteX1" fmla="*/ 2847 w 10046"/>
                <a:gd name="connsiteY1" fmla="*/ 1764 h 10632"/>
                <a:gd name="connsiteX2" fmla="*/ 4259 w 10046"/>
                <a:gd name="connsiteY2" fmla="*/ 4233 h 10632"/>
                <a:gd name="connsiteX3" fmla="*/ 7955 w 10046"/>
                <a:gd name="connsiteY3" fmla="*/ 4180 h 10632"/>
                <a:gd name="connsiteX4" fmla="*/ 8330 w 10046"/>
                <a:gd name="connsiteY4" fmla="*/ 4003 h 10632"/>
                <a:gd name="connsiteX5" fmla="*/ 9904 w 10046"/>
                <a:gd name="connsiteY5" fmla="*/ 4472 h 10632"/>
                <a:gd name="connsiteX6" fmla="*/ 10041 w 10046"/>
                <a:gd name="connsiteY6" fmla="*/ 4811 h 10632"/>
                <a:gd name="connsiteX7" fmla="*/ 9804 w 10046"/>
                <a:gd name="connsiteY7" fmla="*/ 8104 h 10632"/>
                <a:gd name="connsiteX8" fmla="*/ 9680 w 10046"/>
                <a:gd name="connsiteY8" fmla="*/ 8473 h 10632"/>
                <a:gd name="connsiteX9" fmla="*/ 5920 w 10046"/>
                <a:gd name="connsiteY9" fmla="*/ 10627 h 10632"/>
                <a:gd name="connsiteX10" fmla="*/ 1757 w 10046"/>
                <a:gd name="connsiteY10" fmla="*/ 7296 h 10632"/>
                <a:gd name="connsiteX11" fmla="*/ 192 w 10046"/>
                <a:gd name="connsiteY11" fmla="*/ 4411 h 10632"/>
                <a:gd name="connsiteX12" fmla="*/ 0 w 10046"/>
                <a:gd name="connsiteY12" fmla="*/ 4071 h 10632"/>
                <a:gd name="connsiteX13" fmla="*/ 2065 w 10046"/>
                <a:gd name="connsiteY13" fmla="*/ 4056 h 10632"/>
                <a:gd name="connsiteX14" fmla="*/ 2211 w 10046"/>
                <a:gd name="connsiteY14" fmla="*/ 3764 h 10632"/>
                <a:gd name="connsiteX15" fmla="*/ 1980 w 10046"/>
                <a:gd name="connsiteY15" fmla="*/ 10 h 10632"/>
                <a:gd name="connsiteX0" fmla="*/ 1980 w 10046"/>
                <a:gd name="connsiteY0" fmla="*/ 10 h 10632"/>
                <a:gd name="connsiteX1" fmla="*/ 2847 w 10046"/>
                <a:gd name="connsiteY1" fmla="*/ 1764 h 10632"/>
                <a:gd name="connsiteX2" fmla="*/ 4259 w 10046"/>
                <a:gd name="connsiteY2" fmla="*/ 4233 h 10632"/>
                <a:gd name="connsiteX3" fmla="*/ 7955 w 10046"/>
                <a:gd name="connsiteY3" fmla="*/ 4180 h 10632"/>
                <a:gd name="connsiteX4" fmla="*/ 8330 w 10046"/>
                <a:gd name="connsiteY4" fmla="*/ 4003 h 10632"/>
                <a:gd name="connsiteX5" fmla="*/ 9904 w 10046"/>
                <a:gd name="connsiteY5" fmla="*/ 4472 h 10632"/>
                <a:gd name="connsiteX6" fmla="*/ 10041 w 10046"/>
                <a:gd name="connsiteY6" fmla="*/ 4811 h 10632"/>
                <a:gd name="connsiteX7" fmla="*/ 9804 w 10046"/>
                <a:gd name="connsiteY7" fmla="*/ 8104 h 10632"/>
                <a:gd name="connsiteX8" fmla="*/ 9680 w 10046"/>
                <a:gd name="connsiteY8" fmla="*/ 8473 h 10632"/>
                <a:gd name="connsiteX9" fmla="*/ 5920 w 10046"/>
                <a:gd name="connsiteY9" fmla="*/ 10627 h 10632"/>
                <a:gd name="connsiteX10" fmla="*/ 1757 w 10046"/>
                <a:gd name="connsiteY10" fmla="*/ 7296 h 10632"/>
                <a:gd name="connsiteX11" fmla="*/ 192 w 10046"/>
                <a:gd name="connsiteY11" fmla="*/ 4411 h 10632"/>
                <a:gd name="connsiteX12" fmla="*/ 0 w 10046"/>
                <a:gd name="connsiteY12" fmla="*/ 4071 h 10632"/>
                <a:gd name="connsiteX13" fmla="*/ 2065 w 10046"/>
                <a:gd name="connsiteY13" fmla="*/ 4056 h 10632"/>
                <a:gd name="connsiteX14" fmla="*/ 2211 w 10046"/>
                <a:gd name="connsiteY14" fmla="*/ 3764 h 10632"/>
                <a:gd name="connsiteX15" fmla="*/ 1980 w 10046"/>
                <a:gd name="connsiteY15" fmla="*/ 10 h 10632"/>
                <a:gd name="connsiteX0" fmla="*/ 1980 w 10046"/>
                <a:gd name="connsiteY0" fmla="*/ 10 h 10632"/>
                <a:gd name="connsiteX1" fmla="*/ 2847 w 10046"/>
                <a:gd name="connsiteY1" fmla="*/ 1764 h 10632"/>
                <a:gd name="connsiteX2" fmla="*/ 4259 w 10046"/>
                <a:gd name="connsiteY2" fmla="*/ 4233 h 10632"/>
                <a:gd name="connsiteX3" fmla="*/ 7955 w 10046"/>
                <a:gd name="connsiteY3" fmla="*/ 4180 h 10632"/>
                <a:gd name="connsiteX4" fmla="*/ 8330 w 10046"/>
                <a:gd name="connsiteY4" fmla="*/ 4003 h 10632"/>
                <a:gd name="connsiteX5" fmla="*/ 9904 w 10046"/>
                <a:gd name="connsiteY5" fmla="*/ 4472 h 10632"/>
                <a:gd name="connsiteX6" fmla="*/ 10041 w 10046"/>
                <a:gd name="connsiteY6" fmla="*/ 4811 h 10632"/>
                <a:gd name="connsiteX7" fmla="*/ 9804 w 10046"/>
                <a:gd name="connsiteY7" fmla="*/ 8104 h 10632"/>
                <a:gd name="connsiteX8" fmla="*/ 9680 w 10046"/>
                <a:gd name="connsiteY8" fmla="*/ 8473 h 10632"/>
                <a:gd name="connsiteX9" fmla="*/ 5920 w 10046"/>
                <a:gd name="connsiteY9" fmla="*/ 10627 h 10632"/>
                <a:gd name="connsiteX10" fmla="*/ 1757 w 10046"/>
                <a:gd name="connsiteY10" fmla="*/ 7296 h 10632"/>
                <a:gd name="connsiteX11" fmla="*/ 192 w 10046"/>
                <a:gd name="connsiteY11" fmla="*/ 4411 h 10632"/>
                <a:gd name="connsiteX12" fmla="*/ 0 w 10046"/>
                <a:gd name="connsiteY12" fmla="*/ 4071 h 10632"/>
                <a:gd name="connsiteX13" fmla="*/ 2065 w 10046"/>
                <a:gd name="connsiteY13" fmla="*/ 4056 h 10632"/>
                <a:gd name="connsiteX14" fmla="*/ 2211 w 10046"/>
                <a:gd name="connsiteY14" fmla="*/ 3764 h 10632"/>
                <a:gd name="connsiteX15" fmla="*/ 1980 w 10046"/>
                <a:gd name="connsiteY15" fmla="*/ 10 h 10632"/>
                <a:gd name="connsiteX0" fmla="*/ 1998 w 10046"/>
                <a:gd name="connsiteY0" fmla="*/ 10 h 10581"/>
                <a:gd name="connsiteX1" fmla="*/ 2847 w 10046"/>
                <a:gd name="connsiteY1" fmla="*/ 1713 h 10581"/>
                <a:gd name="connsiteX2" fmla="*/ 4259 w 10046"/>
                <a:gd name="connsiteY2" fmla="*/ 4182 h 10581"/>
                <a:gd name="connsiteX3" fmla="*/ 7955 w 10046"/>
                <a:gd name="connsiteY3" fmla="*/ 4129 h 10581"/>
                <a:gd name="connsiteX4" fmla="*/ 8330 w 10046"/>
                <a:gd name="connsiteY4" fmla="*/ 3952 h 10581"/>
                <a:gd name="connsiteX5" fmla="*/ 9904 w 10046"/>
                <a:gd name="connsiteY5" fmla="*/ 4421 h 10581"/>
                <a:gd name="connsiteX6" fmla="*/ 10041 w 10046"/>
                <a:gd name="connsiteY6" fmla="*/ 4760 h 10581"/>
                <a:gd name="connsiteX7" fmla="*/ 9804 w 10046"/>
                <a:gd name="connsiteY7" fmla="*/ 8053 h 10581"/>
                <a:gd name="connsiteX8" fmla="*/ 9680 w 10046"/>
                <a:gd name="connsiteY8" fmla="*/ 8422 h 10581"/>
                <a:gd name="connsiteX9" fmla="*/ 5920 w 10046"/>
                <a:gd name="connsiteY9" fmla="*/ 10576 h 10581"/>
                <a:gd name="connsiteX10" fmla="*/ 1757 w 10046"/>
                <a:gd name="connsiteY10" fmla="*/ 7245 h 10581"/>
                <a:gd name="connsiteX11" fmla="*/ 192 w 10046"/>
                <a:gd name="connsiteY11" fmla="*/ 4360 h 10581"/>
                <a:gd name="connsiteX12" fmla="*/ 0 w 10046"/>
                <a:gd name="connsiteY12" fmla="*/ 4020 h 10581"/>
                <a:gd name="connsiteX13" fmla="*/ 2065 w 10046"/>
                <a:gd name="connsiteY13" fmla="*/ 4005 h 10581"/>
                <a:gd name="connsiteX14" fmla="*/ 2211 w 10046"/>
                <a:gd name="connsiteY14" fmla="*/ 3713 h 10581"/>
                <a:gd name="connsiteX15" fmla="*/ 1998 w 10046"/>
                <a:gd name="connsiteY15" fmla="*/ 10 h 10581"/>
                <a:gd name="connsiteX0" fmla="*/ 1998 w 10046"/>
                <a:gd name="connsiteY0" fmla="*/ 10 h 10581"/>
                <a:gd name="connsiteX1" fmla="*/ 2847 w 10046"/>
                <a:gd name="connsiteY1" fmla="*/ 1713 h 10581"/>
                <a:gd name="connsiteX2" fmla="*/ 4259 w 10046"/>
                <a:gd name="connsiteY2" fmla="*/ 4182 h 10581"/>
                <a:gd name="connsiteX3" fmla="*/ 8330 w 10046"/>
                <a:gd name="connsiteY3" fmla="*/ 3952 h 10581"/>
                <a:gd name="connsiteX4" fmla="*/ 9904 w 10046"/>
                <a:gd name="connsiteY4" fmla="*/ 4421 h 10581"/>
                <a:gd name="connsiteX5" fmla="*/ 10041 w 10046"/>
                <a:gd name="connsiteY5" fmla="*/ 4760 h 10581"/>
                <a:gd name="connsiteX6" fmla="*/ 9804 w 10046"/>
                <a:gd name="connsiteY6" fmla="*/ 8053 h 10581"/>
                <a:gd name="connsiteX7" fmla="*/ 9680 w 10046"/>
                <a:gd name="connsiteY7" fmla="*/ 8422 h 10581"/>
                <a:gd name="connsiteX8" fmla="*/ 5920 w 10046"/>
                <a:gd name="connsiteY8" fmla="*/ 10576 h 10581"/>
                <a:gd name="connsiteX9" fmla="*/ 1757 w 10046"/>
                <a:gd name="connsiteY9" fmla="*/ 7245 h 10581"/>
                <a:gd name="connsiteX10" fmla="*/ 192 w 10046"/>
                <a:gd name="connsiteY10" fmla="*/ 4360 h 10581"/>
                <a:gd name="connsiteX11" fmla="*/ 0 w 10046"/>
                <a:gd name="connsiteY11" fmla="*/ 4020 h 10581"/>
                <a:gd name="connsiteX12" fmla="*/ 2065 w 10046"/>
                <a:gd name="connsiteY12" fmla="*/ 4005 h 10581"/>
                <a:gd name="connsiteX13" fmla="*/ 2211 w 10046"/>
                <a:gd name="connsiteY13" fmla="*/ 3713 h 10581"/>
                <a:gd name="connsiteX14" fmla="*/ 1998 w 10046"/>
                <a:gd name="connsiteY14" fmla="*/ 10 h 10581"/>
                <a:gd name="connsiteX0" fmla="*/ 1998 w 10046"/>
                <a:gd name="connsiteY0" fmla="*/ 10 h 10581"/>
                <a:gd name="connsiteX1" fmla="*/ 2847 w 10046"/>
                <a:gd name="connsiteY1" fmla="*/ 1713 h 10581"/>
                <a:gd name="connsiteX2" fmla="*/ 4259 w 10046"/>
                <a:gd name="connsiteY2" fmla="*/ 4182 h 10581"/>
                <a:gd name="connsiteX3" fmla="*/ 8247 w 10046"/>
                <a:gd name="connsiteY3" fmla="*/ 3952 h 10581"/>
                <a:gd name="connsiteX4" fmla="*/ 9904 w 10046"/>
                <a:gd name="connsiteY4" fmla="*/ 4421 h 10581"/>
                <a:gd name="connsiteX5" fmla="*/ 10041 w 10046"/>
                <a:gd name="connsiteY5" fmla="*/ 4760 h 10581"/>
                <a:gd name="connsiteX6" fmla="*/ 9804 w 10046"/>
                <a:gd name="connsiteY6" fmla="*/ 8053 h 10581"/>
                <a:gd name="connsiteX7" fmla="*/ 9680 w 10046"/>
                <a:gd name="connsiteY7" fmla="*/ 8422 h 10581"/>
                <a:gd name="connsiteX8" fmla="*/ 5920 w 10046"/>
                <a:gd name="connsiteY8" fmla="*/ 10576 h 10581"/>
                <a:gd name="connsiteX9" fmla="*/ 1757 w 10046"/>
                <a:gd name="connsiteY9" fmla="*/ 7245 h 10581"/>
                <a:gd name="connsiteX10" fmla="*/ 192 w 10046"/>
                <a:gd name="connsiteY10" fmla="*/ 4360 h 10581"/>
                <a:gd name="connsiteX11" fmla="*/ 0 w 10046"/>
                <a:gd name="connsiteY11" fmla="*/ 4020 h 10581"/>
                <a:gd name="connsiteX12" fmla="*/ 2065 w 10046"/>
                <a:gd name="connsiteY12" fmla="*/ 4005 h 10581"/>
                <a:gd name="connsiteX13" fmla="*/ 2211 w 10046"/>
                <a:gd name="connsiteY13" fmla="*/ 3713 h 10581"/>
                <a:gd name="connsiteX14" fmla="*/ 1998 w 10046"/>
                <a:gd name="connsiteY14" fmla="*/ 10 h 10581"/>
                <a:gd name="connsiteX0" fmla="*/ 1998 w 10046"/>
                <a:gd name="connsiteY0" fmla="*/ 10 h 10581"/>
                <a:gd name="connsiteX1" fmla="*/ 2847 w 10046"/>
                <a:gd name="connsiteY1" fmla="*/ 1713 h 10581"/>
                <a:gd name="connsiteX2" fmla="*/ 4259 w 10046"/>
                <a:gd name="connsiteY2" fmla="*/ 4182 h 10581"/>
                <a:gd name="connsiteX3" fmla="*/ 8247 w 10046"/>
                <a:gd name="connsiteY3" fmla="*/ 4003 h 10581"/>
                <a:gd name="connsiteX4" fmla="*/ 9904 w 10046"/>
                <a:gd name="connsiteY4" fmla="*/ 4421 h 10581"/>
                <a:gd name="connsiteX5" fmla="*/ 10041 w 10046"/>
                <a:gd name="connsiteY5" fmla="*/ 4760 h 10581"/>
                <a:gd name="connsiteX6" fmla="*/ 9804 w 10046"/>
                <a:gd name="connsiteY6" fmla="*/ 8053 h 10581"/>
                <a:gd name="connsiteX7" fmla="*/ 9680 w 10046"/>
                <a:gd name="connsiteY7" fmla="*/ 8422 h 10581"/>
                <a:gd name="connsiteX8" fmla="*/ 5920 w 10046"/>
                <a:gd name="connsiteY8" fmla="*/ 10576 h 10581"/>
                <a:gd name="connsiteX9" fmla="*/ 1757 w 10046"/>
                <a:gd name="connsiteY9" fmla="*/ 7245 h 10581"/>
                <a:gd name="connsiteX10" fmla="*/ 192 w 10046"/>
                <a:gd name="connsiteY10" fmla="*/ 4360 h 10581"/>
                <a:gd name="connsiteX11" fmla="*/ 0 w 10046"/>
                <a:gd name="connsiteY11" fmla="*/ 4020 h 10581"/>
                <a:gd name="connsiteX12" fmla="*/ 2065 w 10046"/>
                <a:gd name="connsiteY12" fmla="*/ 4005 h 10581"/>
                <a:gd name="connsiteX13" fmla="*/ 2211 w 10046"/>
                <a:gd name="connsiteY13" fmla="*/ 3713 h 10581"/>
                <a:gd name="connsiteX14" fmla="*/ 1998 w 10046"/>
                <a:gd name="connsiteY14" fmla="*/ 10 h 10581"/>
                <a:gd name="connsiteX0" fmla="*/ 1998 w 10046"/>
                <a:gd name="connsiteY0" fmla="*/ 10 h 10581"/>
                <a:gd name="connsiteX1" fmla="*/ 2847 w 10046"/>
                <a:gd name="connsiteY1" fmla="*/ 1713 h 10581"/>
                <a:gd name="connsiteX2" fmla="*/ 4259 w 10046"/>
                <a:gd name="connsiteY2" fmla="*/ 4182 h 10581"/>
                <a:gd name="connsiteX3" fmla="*/ 8247 w 10046"/>
                <a:gd name="connsiteY3" fmla="*/ 4003 h 10581"/>
                <a:gd name="connsiteX4" fmla="*/ 9904 w 10046"/>
                <a:gd name="connsiteY4" fmla="*/ 4421 h 10581"/>
                <a:gd name="connsiteX5" fmla="*/ 10041 w 10046"/>
                <a:gd name="connsiteY5" fmla="*/ 4760 h 10581"/>
                <a:gd name="connsiteX6" fmla="*/ 9804 w 10046"/>
                <a:gd name="connsiteY6" fmla="*/ 8053 h 10581"/>
                <a:gd name="connsiteX7" fmla="*/ 9680 w 10046"/>
                <a:gd name="connsiteY7" fmla="*/ 8422 h 10581"/>
                <a:gd name="connsiteX8" fmla="*/ 5920 w 10046"/>
                <a:gd name="connsiteY8" fmla="*/ 10576 h 10581"/>
                <a:gd name="connsiteX9" fmla="*/ 1757 w 10046"/>
                <a:gd name="connsiteY9" fmla="*/ 7245 h 10581"/>
                <a:gd name="connsiteX10" fmla="*/ 192 w 10046"/>
                <a:gd name="connsiteY10" fmla="*/ 4360 h 10581"/>
                <a:gd name="connsiteX11" fmla="*/ 0 w 10046"/>
                <a:gd name="connsiteY11" fmla="*/ 4020 h 10581"/>
                <a:gd name="connsiteX12" fmla="*/ 2065 w 10046"/>
                <a:gd name="connsiteY12" fmla="*/ 4005 h 10581"/>
                <a:gd name="connsiteX13" fmla="*/ 2211 w 10046"/>
                <a:gd name="connsiteY13" fmla="*/ 3713 h 10581"/>
                <a:gd name="connsiteX14" fmla="*/ 1998 w 10046"/>
                <a:gd name="connsiteY14" fmla="*/ 10 h 10581"/>
                <a:gd name="connsiteX0" fmla="*/ 1998 w 10046"/>
                <a:gd name="connsiteY0" fmla="*/ 10 h 10581"/>
                <a:gd name="connsiteX1" fmla="*/ 2847 w 10046"/>
                <a:gd name="connsiteY1" fmla="*/ 1713 h 10581"/>
                <a:gd name="connsiteX2" fmla="*/ 4259 w 10046"/>
                <a:gd name="connsiteY2" fmla="*/ 4182 h 10581"/>
                <a:gd name="connsiteX3" fmla="*/ 8247 w 10046"/>
                <a:gd name="connsiteY3" fmla="*/ 4003 h 10581"/>
                <a:gd name="connsiteX4" fmla="*/ 9904 w 10046"/>
                <a:gd name="connsiteY4" fmla="*/ 4421 h 10581"/>
                <a:gd name="connsiteX5" fmla="*/ 10041 w 10046"/>
                <a:gd name="connsiteY5" fmla="*/ 4760 h 10581"/>
                <a:gd name="connsiteX6" fmla="*/ 9804 w 10046"/>
                <a:gd name="connsiteY6" fmla="*/ 8053 h 10581"/>
                <a:gd name="connsiteX7" fmla="*/ 9680 w 10046"/>
                <a:gd name="connsiteY7" fmla="*/ 8422 h 10581"/>
                <a:gd name="connsiteX8" fmla="*/ 5920 w 10046"/>
                <a:gd name="connsiteY8" fmla="*/ 10576 h 10581"/>
                <a:gd name="connsiteX9" fmla="*/ 1757 w 10046"/>
                <a:gd name="connsiteY9" fmla="*/ 7245 h 10581"/>
                <a:gd name="connsiteX10" fmla="*/ 192 w 10046"/>
                <a:gd name="connsiteY10" fmla="*/ 4360 h 10581"/>
                <a:gd name="connsiteX11" fmla="*/ 0 w 10046"/>
                <a:gd name="connsiteY11" fmla="*/ 4020 h 10581"/>
                <a:gd name="connsiteX12" fmla="*/ 2065 w 10046"/>
                <a:gd name="connsiteY12" fmla="*/ 4005 h 10581"/>
                <a:gd name="connsiteX13" fmla="*/ 2211 w 10046"/>
                <a:gd name="connsiteY13" fmla="*/ 3713 h 10581"/>
                <a:gd name="connsiteX14" fmla="*/ 1998 w 10046"/>
                <a:gd name="connsiteY14" fmla="*/ 10 h 10581"/>
                <a:gd name="connsiteX0" fmla="*/ 1998 w 10046"/>
                <a:gd name="connsiteY0" fmla="*/ 10 h 10581"/>
                <a:gd name="connsiteX1" fmla="*/ 2847 w 10046"/>
                <a:gd name="connsiteY1" fmla="*/ 1713 h 10581"/>
                <a:gd name="connsiteX2" fmla="*/ 4259 w 10046"/>
                <a:gd name="connsiteY2" fmla="*/ 4182 h 10581"/>
                <a:gd name="connsiteX3" fmla="*/ 8247 w 10046"/>
                <a:gd name="connsiteY3" fmla="*/ 4003 h 10581"/>
                <a:gd name="connsiteX4" fmla="*/ 9904 w 10046"/>
                <a:gd name="connsiteY4" fmla="*/ 4421 h 10581"/>
                <a:gd name="connsiteX5" fmla="*/ 10041 w 10046"/>
                <a:gd name="connsiteY5" fmla="*/ 4760 h 10581"/>
                <a:gd name="connsiteX6" fmla="*/ 9804 w 10046"/>
                <a:gd name="connsiteY6" fmla="*/ 8053 h 10581"/>
                <a:gd name="connsiteX7" fmla="*/ 9680 w 10046"/>
                <a:gd name="connsiteY7" fmla="*/ 8422 h 10581"/>
                <a:gd name="connsiteX8" fmla="*/ 5920 w 10046"/>
                <a:gd name="connsiteY8" fmla="*/ 10576 h 10581"/>
                <a:gd name="connsiteX9" fmla="*/ 1757 w 10046"/>
                <a:gd name="connsiteY9" fmla="*/ 7245 h 10581"/>
                <a:gd name="connsiteX10" fmla="*/ 192 w 10046"/>
                <a:gd name="connsiteY10" fmla="*/ 4360 h 10581"/>
                <a:gd name="connsiteX11" fmla="*/ 0 w 10046"/>
                <a:gd name="connsiteY11" fmla="*/ 4020 h 10581"/>
                <a:gd name="connsiteX12" fmla="*/ 2065 w 10046"/>
                <a:gd name="connsiteY12" fmla="*/ 4005 h 10581"/>
                <a:gd name="connsiteX13" fmla="*/ 2211 w 10046"/>
                <a:gd name="connsiteY13" fmla="*/ 3713 h 10581"/>
                <a:gd name="connsiteX14" fmla="*/ 1998 w 10046"/>
                <a:gd name="connsiteY14" fmla="*/ 10 h 10581"/>
                <a:gd name="connsiteX0" fmla="*/ 1998 w 10046"/>
                <a:gd name="connsiteY0" fmla="*/ 10 h 10581"/>
                <a:gd name="connsiteX1" fmla="*/ 2847 w 10046"/>
                <a:gd name="connsiteY1" fmla="*/ 1713 h 10581"/>
                <a:gd name="connsiteX2" fmla="*/ 4259 w 10046"/>
                <a:gd name="connsiteY2" fmla="*/ 4182 h 10581"/>
                <a:gd name="connsiteX3" fmla="*/ 8247 w 10046"/>
                <a:gd name="connsiteY3" fmla="*/ 4003 h 10581"/>
                <a:gd name="connsiteX4" fmla="*/ 9904 w 10046"/>
                <a:gd name="connsiteY4" fmla="*/ 4421 h 10581"/>
                <a:gd name="connsiteX5" fmla="*/ 10041 w 10046"/>
                <a:gd name="connsiteY5" fmla="*/ 4760 h 10581"/>
                <a:gd name="connsiteX6" fmla="*/ 9804 w 10046"/>
                <a:gd name="connsiteY6" fmla="*/ 8053 h 10581"/>
                <a:gd name="connsiteX7" fmla="*/ 9680 w 10046"/>
                <a:gd name="connsiteY7" fmla="*/ 8422 h 10581"/>
                <a:gd name="connsiteX8" fmla="*/ 5920 w 10046"/>
                <a:gd name="connsiteY8" fmla="*/ 10576 h 10581"/>
                <a:gd name="connsiteX9" fmla="*/ 1757 w 10046"/>
                <a:gd name="connsiteY9" fmla="*/ 7245 h 10581"/>
                <a:gd name="connsiteX10" fmla="*/ 192 w 10046"/>
                <a:gd name="connsiteY10" fmla="*/ 4360 h 10581"/>
                <a:gd name="connsiteX11" fmla="*/ 0 w 10046"/>
                <a:gd name="connsiteY11" fmla="*/ 4020 h 10581"/>
                <a:gd name="connsiteX12" fmla="*/ 2065 w 10046"/>
                <a:gd name="connsiteY12" fmla="*/ 4005 h 10581"/>
                <a:gd name="connsiteX13" fmla="*/ 2211 w 10046"/>
                <a:gd name="connsiteY13" fmla="*/ 3713 h 10581"/>
                <a:gd name="connsiteX14" fmla="*/ 1998 w 10046"/>
                <a:gd name="connsiteY14" fmla="*/ 10 h 10581"/>
                <a:gd name="connsiteX0" fmla="*/ 1998 w 10046"/>
                <a:gd name="connsiteY0" fmla="*/ 10 h 10581"/>
                <a:gd name="connsiteX1" fmla="*/ 2847 w 10046"/>
                <a:gd name="connsiteY1" fmla="*/ 1713 h 10581"/>
                <a:gd name="connsiteX2" fmla="*/ 4259 w 10046"/>
                <a:gd name="connsiteY2" fmla="*/ 4182 h 10581"/>
                <a:gd name="connsiteX3" fmla="*/ 8247 w 10046"/>
                <a:gd name="connsiteY3" fmla="*/ 4003 h 10581"/>
                <a:gd name="connsiteX4" fmla="*/ 9904 w 10046"/>
                <a:gd name="connsiteY4" fmla="*/ 4421 h 10581"/>
                <a:gd name="connsiteX5" fmla="*/ 10041 w 10046"/>
                <a:gd name="connsiteY5" fmla="*/ 4760 h 10581"/>
                <a:gd name="connsiteX6" fmla="*/ 9804 w 10046"/>
                <a:gd name="connsiteY6" fmla="*/ 8053 h 10581"/>
                <a:gd name="connsiteX7" fmla="*/ 9680 w 10046"/>
                <a:gd name="connsiteY7" fmla="*/ 8422 h 10581"/>
                <a:gd name="connsiteX8" fmla="*/ 5920 w 10046"/>
                <a:gd name="connsiteY8" fmla="*/ 10576 h 10581"/>
                <a:gd name="connsiteX9" fmla="*/ 1757 w 10046"/>
                <a:gd name="connsiteY9" fmla="*/ 7245 h 10581"/>
                <a:gd name="connsiteX10" fmla="*/ 192 w 10046"/>
                <a:gd name="connsiteY10" fmla="*/ 4360 h 10581"/>
                <a:gd name="connsiteX11" fmla="*/ 0 w 10046"/>
                <a:gd name="connsiteY11" fmla="*/ 4020 h 10581"/>
                <a:gd name="connsiteX12" fmla="*/ 2065 w 10046"/>
                <a:gd name="connsiteY12" fmla="*/ 4005 h 10581"/>
                <a:gd name="connsiteX13" fmla="*/ 2211 w 10046"/>
                <a:gd name="connsiteY13" fmla="*/ 3713 h 10581"/>
                <a:gd name="connsiteX14" fmla="*/ 1998 w 10046"/>
                <a:gd name="connsiteY14" fmla="*/ 10 h 10581"/>
                <a:gd name="connsiteX0" fmla="*/ 1998 w 10046"/>
                <a:gd name="connsiteY0" fmla="*/ 10 h 10581"/>
                <a:gd name="connsiteX1" fmla="*/ 2847 w 10046"/>
                <a:gd name="connsiteY1" fmla="*/ 1713 h 10581"/>
                <a:gd name="connsiteX2" fmla="*/ 4259 w 10046"/>
                <a:gd name="connsiteY2" fmla="*/ 4182 h 10581"/>
                <a:gd name="connsiteX3" fmla="*/ 8201 w 10046"/>
                <a:gd name="connsiteY3" fmla="*/ 3952 h 10581"/>
                <a:gd name="connsiteX4" fmla="*/ 9904 w 10046"/>
                <a:gd name="connsiteY4" fmla="*/ 4421 h 10581"/>
                <a:gd name="connsiteX5" fmla="*/ 10041 w 10046"/>
                <a:gd name="connsiteY5" fmla="*/ 4760 h 10581"/>
                <a:gd name="connsiteX6" fmla="*/ 9804 w 10046"/>
                <a:gd name="connsiteY6" fmla="*/ 8053 h 10581"/>
                <a:gd name="connsiteX7" fmla="*/ 9680 w 10046"/>
                <a:gd name="connsiteY7" fmla="*/ 8422 h 10581"/>
                <a:gd name="connsiteX8" fmla="*/ 5920 w 10046"/>
                <a:gd name="connsiteY8" fmla="*/ 10576 h 10581"/>
                <a:gd name="connsiteX9" fmla="*/ 1757 w 10046"/>
                <a:gd name="connsiteY9" fmla="*/ 7245 h 10581"/>
                <a:gd name="connsiteX10" fmla="*/ 192 w 10046"/>
                <a:gd name="connsiteY10" fmla="*/ 4360 h 10581"/>
                <a:gd name="connsiteX11" fmla="*/ 0 w 10046"/>
                <a:gd name="connsiteY11" fmla="*/ 4020 h 10581"/>
                <a:gd name="connsiteX12" fmla="*/ 2065 w 10046"/>
                <a:gd name="connsiteY12" fmla="*/ 4005 h 10581"/>
                <a:gd name="connsiteX13" fmla="*/ 2211 w 10046"/>
                <a:gd name="connsiteY13" fmla="*/ 3713 h 10581"/>
                <a:gd name="connsiteX14" fmla="*/ 1998 w 10046"/>
                <a:gd name="connsiteY14" fmla="*/ 10 h 10581"/>
                <a:gd name="connsiteX0" fmla="*/ 1998 w 10046"/>
                <a:gd name="connsiteY0" fmla="*/ 10 h 10581"/>
                <a:gd name="connsiteX1" fmla="*/ 2847 w 10046"/>
                <a:gd name="connsiteY1" fmla="*/ 1713 h 10581"/>
                <a:gd name="connsiteX2" fmla="*/ 4259 w 10046"/>
                <a:gd name="connsiteY2" fmla="*/ 4182 h 10581"/>
                <a:gd name="connsiteX3" fmla="*/ 8201 w 10046"/>
                <a:gd name="connsiteY3" fmla="*/ 3952 h 10581"/>
                <a:gd name="connsiteX4" fmla="*/ 9904 w 10046"/>
                <a:gd name="connsiteY4" fmla="*/ 4421 h 10581"/>
                <a:gd name="connsiteX5" fmla="*/ 10041 w 10046"/>
                <a:gd name="connsiteY5" fmla="*/ 4760 h 10581"/>
                <a:gd name="connsiteX6" fmla="*/ 9804 w 10046"/>
                <a:gd name="connsiteY6" fmla="*/ 8053 h 10581"/>
                <a:gd name="connsiteX7" fmla="*/ 9680 w 10046"/>
                <a:gd name="connsiteY7" fmla="*/ 8422 h 10581"/>
                <a:gd name="connsiteX8" fmla="*/ 5920 w 10046"/>
                <a:gd name="connsiteY8" fmla="*/ 10576 h 10581"/>
                <a:gd name="connsiteX9" fmla="*/ 1757 w 10046"/>
                <a:gd name="connsiteY9" fmla="*/ 7245 h 10581"/>
                <a:gd name="connsiteX10" fmla="*/ 192 w 10046"/>
                <a:gd name="connsiteY10" fmla="*/ 4360 h 10581"/>
                <a:gd name="connsiteX11" fmla="*/ 0 w 10046"/>
                <a:gd name="connsiteY11" fmla="*/ 4020 h 10581"/>
                <a:gd name="connsiteX12" fmla="*/ 2065 w 10046"/>
                <a:gd name="connsiteY12" fmla="*/ 4005 h 10581"/>
                <a:gd name="connsiteX13" fmla="*/ 2211 w 10046"/>
                <a:gd name="connsiteY13" fmla="*/ 3713 h 10581"/>
                <a:gd name="connsiteX14" fmla="*/ 1998 w 10046"/>
                <a:gd name="connsiteY14" fmla="*/ 10 h 10581"/>
                <a:gd name="connsiteX0" fmla="*/ 1998 w 10046"/>
                <a:gd name="connsiteY0" fmla="*/ 10 h 10581"/>
                <a:gd name="connsiteX1" fmla="*/ 2847 w 10046"/>
                <a:gd name="connsiteY1" fmla="*/ 1713 h 10581"/>
                <a:gd name="connsiteX2" fmla="*/ 4259 w 10046"/>
                <a:gd name="connsiteY2" fmla="*/ 4182 h 10581"/>
                <a:gd name="connsiteX3" fmla="*/ 8201 w 10046"/>
                <a:gd name="connsiteY3" fmla="*/ 3952 h 10581"/>
                <a:gd name="connsiteX4" fmla="*/ 9904 w 10046"/>
                <a:gd name="connsiteY4" fmla="*/ 4421 h 10581"/>
                <a:gd name="connsiteX5" fmla="*/ 10041 w 10046"/>
                <a:gd name="connsiteY5" fmla="*/ 4760 h 10581"/>
                <a:gd name="connsiteX6" fmla="*/ 9804 w 10046"/>
                <a:gd name="connsiteY6" fmla="*/ 8053 h 10581"/>
                <a:gd name="connsiteX7" fmla="*/ 9680 w 10046"/>
                <a:gd name="connsiteY7" fmla="*/ 8422 h 10581"/>
                <a:gd name="connsiteX8" fmla="*/ 5920 w 10046"/>
                <a:gd name="connsiteY8" fmla="*/ 10576 h 10581"/>
                <a:gd name="connsiteX9" fmla="*/ 1757 w 10046"/>
                <a:gd name="connsiteY9" fmla="*/ 7245 h 10581"/>
                <a:gd name="connsiteX10" fmla="*/ 192 w 10046"/>
                <a:gd name="connsiteY10" fmla="*/ 4360 h 10581"/>
                <a:gd name="connsiteX11" fmla="*/ 0 w 10046"/>
                <a:gd name="connsiteY11" fmla="*/ 4020 h 10581"/>
                <a:gd name="connsiteX12" fmla="*/ 2065 w 10046"/>
                <a:gd name="connsiteY12" fmla="*/ 4005 h 10581"/>
                <a:gd name="connsiteX13" fmla="*/ 2211 w 10046"/>
                <a:gd name="connsiteY13" fmla="*/ 3713 h 10581"/>
                <a:gd name="connsiteX14" fmla="*/ 1998 w 10046"/>
                <a:gd name="connsiteY14" fmla="*/ 10 h 10581"/>
                <a:gd name="connsiteX0" fmla="*/ 1998 w 10046"/>
                <a:gd name="connsiteY0" fmla="*/ 10 h 10581"/>
                <a:gd name="connsiteX1" fmla="*/ 2847 w 10046"/>
                <a:gd name="connsiteY1" fmla="*/ 1713 h 10581"/>
                <a:gd name="connsiteX2" fmla="*/ 4259 w 10046"/>
                <a:gd name="connsiteY2" fmla="*/ 4182 h 10581"/>
                <a:gd name="connsiteX3" fmla="*/ 8201 w 10046"/>
                <a:gd name="connsiteY3" fmla="*/ 3952 h 10581"/>
                <a:gd name="connsiteX4" fmla="*/ 9904 w 10046"/>
                <a:gd name="connsiteY4" fmla="*/ 4421 h 10581"/>
                <a:gd name="connsiteX5" fmla="*/ 10041 w 10046"/>
                <a:gd name="connsiteY5" fmla="*/ 4760 h 10581"/>
                <a:gd name="connsiteX6" fmla="*/ 9804 w 10046"/>
                <a:gd name="connsiteY6" fmla="*/ 8053 h 10581"/>
                <a:gd name="connsiteX7" fmla="*/ 9680 w 10046"/>
                <a:gd name="connsiteY7" fmla="*/ 8422 h 10581"/>
                <a:gd name="connsiteX8" fmla="*/ 5920 w 10046"/>
                <a:gd name="connsiteY8" fmla="*/ 10576 h 10581"/>
                <a:gd name="connsiteX9" fmla="*/ 1757 w 10046"/>
                <a:gd name="connsiteY9" fmla="*/ 7245 h 10581"/>
                <a:gd name="connsiteX10" fmla="*/ 192 w 10046"/>
                <a:gd name="connsiteY10" fmla="*/ 4360 h 10581"/>
                <a:gd name="connsiteX11" fmla="*/ 0 w 10046"/>
                <a:gd name="connsiteY11" fmla="*/ 4020 h 10581"/>
                <a:gd name="connsiteX12" fmla="*/ 2065 w 10046"/>
                <a:gd name="connsiteY12" fmla="*/ 4005 h 10581"/>
                <a:gd name="connsiteX13" fmla="*/ 2211 w 10046"/>
                <a:gd name="connsiteY13" fmla="*/ 3713 h 10581"/>
                <a:gd name="connsiteX14" fmla="*/ 1998 w 10046"/>
                <a:gd name="connsiteY14" fmla="*/ 10 h 10581"/>
                <a:gd name="connsiteX0" fmla="*/ 1998 w 10046"/>
                <a:gd name="connsiteY0" fmla="*/ 10 h 10581"/>
                <a:gd name="connsiteX1" fmla="*/ 2847 w 10046"/>
                <a:gd name="connsiteY1" fmla="*/ 1713 h 10581"/>
                <a:gd name="connsiteX2" fmla="*/ 4259 w 10046"/>
                <a:gd name="connsiteY2" fmla="*/ 4182 h 10581"/>
                <a:gd name="connsiteX3" fmla="*/ 8201 w 10046"/>
                <a:gd name="connsiteY3" fmla="*/ 3952 h 10581"/>
                <a:gd name="connsiteX4" fmla="*/ 9904 w 10046"/>
                <a:gd name="connsiteY4" fmla="*/ 4421 h 10581"/>
                <a:gd name="connsiteX5" fmla="*/ 10041 w 10046"/>
                <a:gd name="connsiteY5" fmla="*/ 4760 h 10581"/>
                <a:gd name="connsiteX6" fmla="*/ 9804 w 10046"/>
                <a:gd name="connsiteY6" fmla="*/ 8053 h 10581"/>
                <a:gd name="connsiteX7" fmla="*/ 9680 w 10046"/>
                <a:gd name="connsiteY7" fmla="*/ 8422 h 10581"/>
                <a:gd name="connsiteX8" fmla="*/ 5920 w 10046"/>
                <a:gd name="connsiteY8" fmla="*/ 10576 h 10581"/>
                <a:gd name="connsiteX9" fmla="*/ 1757 w 10046"/>
                <a:gd name="connsiteY9" fmla="*/ 7245 h 10581"/>
                <a:gd name="connsiteX10" fmla="*/ 192 w 10046"/>
                <a:gd name="connsiteY10" fmla="*/ 4360 h 10581"/>
                <a:gd name="connsiteX11" fmla="*/ 0 w 10046"/>
                <a:gd name="connsiteY11" fmla="*/ 4020 h 10581"/>
                <a:gd name="connsiteX12" fmla="*/ 2065 w 10046"/>
                <a:gd name="connsiteY12" fmla="*/ 4005 h 10581"/>
                <a:gd name="connsiteX13" fmla="*/ 2211 w 10046"/>
                <a:gd name="connsiteY13" fmla="*/ 3713 h 10581"/>
                <a:gd name="connsiteX14" fmla="*/ 1998 w 10046"/>
                <a:gd name="connsiteY14" fmla="*/ 10 h 10581"/>
                <a:gd name="connsiteX0" fmla="*/ 1200 w 10046"/>
                <a:gd name="connsiteY0" fmla="*/ 5 h 11821"/>
                <a:gd name="connsiteX1" fmla="*/ 2847 w 10046"/>
                <a:gd name="connsiteY1" fmla="*/ 2953 h 11821"/>
                <a:gd name="connsiteX2" fmla="*/ 4259 w 10046"/>
                <a:gd name="connsiteY2" fmla="*/ 5422 h 11821"/>
                <a:gd name="connsiteX3" fmla="*/ 8201 w 10046"/>
                <a:gd name="connsiteY3" fmla="*/ 5192 h 11821"/>
                <a:gd name="connsiteX4" fmla="*/ 9904 w 10046"/>
                <a:gd name="connsiteY4" fmla="*/ 5661 h 11821"/>
                <a:gd name="connsiteX5" fmla="*/ 10041 w 10046"/>
                <a:gd name="connsiteY5" fmla="*/ 6000 h 11821"/>
                <a:gd name="connsiteX6" fmla="*/ 9804 w 10046"/>
                <a:gd name="connsiteY6" fmla="*/ 9293 h 11821"/>
                <a:gd name="connsiteX7" fmla="*/ 9680 w 10046"/>
                <a:gd name="connsiteY7" fmla="*/ 9662 h 11821"/>
                <a:gd name="connsiteX8" fmla="*/ 5920 w 10046"/>
                <a:gd name="connsiteY8" fmla="*/ 11816 h 11821"/>
                <a:gd name="connsiteX9" fmla="*/ 1757 w 10046"/>
                <a:gd name="connsiteY9" fmla="*/ 8485 h 11821"/>
                <a:gd name="connsiteX10" fmla="*/ 192 w 10046"/>
                <a:gd name="connsiteY10" fmla="*/ 5600 h 11821"/>
                <a:gd name="connsiteX11" fmla="*/ 0 w 10046"/>
                <a:gd name="connsiteY11" fmla="*/ 5260 h 11821"/>
                <a:gd name="connsiteX12" fmla="*/ 2065 w 10046"/>
                <a:gd name="connsiteY12" fmla="*/ 5245 h 11821"/>
                <a:gd name="connsiteX13" fmla="*/ 2211 w 10046"/>
                <a:gd name="connsiteY13" fmla="*/ 4953 h 11821"/>
                <a:gd name="connsiteX14" fmla="*/ 1200 w 10046"/>
                <a:gd name="connsiteY14" fmla="*/ 5 h 11821"/>
                <a:gd name="connsiteX0" fmla="*/ 1200 w 10046"/>
                <a:gd name="connsiteY0" fmla="*/ 40 h 11856"/>
                <a:gd name="connsiteX1" fmla="*/ 2847 w 10046"/>
                <a:gd name="connsiteY1" fmla="*/ 2988 h 11856"/>
                <a:gd name="connsiteX2" fmla="*/ 4259 w 10046"/>
                <a:gd name="connsiteY2" fmla="*/ 5457 h 11856"/>
                <a:gd name="connsiteX3" fmla="*/ 8201 w 10046"/>
                <a:gd name="connsiteY3" fmla="*/ 5227 h 11856"/>
                <a:gd name="connsiteX4" fmla="*/ 9904 w 10046"/>
                <a:gd name="connsiteY4" fmla="*/ 5696 h 11856"/>
                <a:gd name="connsiteX5" fmla="*/ 10041 w 10046"/>
                <a:gd name="connsiteY5" fmla="*/ 6035 h 11856"/>
                <a:gd name="connsiteX6" fmla="*/ 9804 w 10046"/>
                <a:gd name="connsiteY6" fmla="*/ 9328 h 11856"/>
                <a:gd name="connsiteX7" fmla="*/ 9680 w 10046"/>
                <a:gd name="connsiteY7" fmla="*/ 9697 h 11856"/>
                <a:gd name="connsiteX8" fmla="*/ 5920 w 10046"/>
                <a:gd name="connsiteY8" fmla="*/ 11851 h 11856"/>
                <a:gd name="connsiteX9" fmla="*/ 1757 w 10046"/>
                <a:gd name="connsiteY9" fmla="*/ 8520 h 11856"/>
                <a:gd name="connsiteX10" fmla="*/ 192 w 10046"/>
                <a:gd name="connsiteY10" fmla="*/ 5635 h 11856"/>
                <a:gd name="connsiteX11" fmla="*/ 0 w 10046"/>
                <a:gd name="connsiteY11" fmla="*/ 5295 h 11856"/>
                <a:gd name="connsiteX12" fmla="*/ 2065 w 10046"/>
                <a:gd name="connsiteY12" fmla="*/ 5280 h 11856"/>
                <a:gd name="connsiteX13" fmla="*/ 1200 w 10046"/>
                <a:gd name="connsiteY13" fmla="*/ 40 h 11856"/>
                <a:gd name="connsiteX0" fmla="*/ 1200 w 10046"/>
                <a:gd name="connsiteY0" fmla="*/ 41 h 11857"/>
                <a:gd name="connsiteX1" fmla="*/ 2847 w 10046"/>
                <a:gd name="connsiteY1" fmla="*/ 2989 h 11857"/>
                <a:gd name="connsiteX2" fmla="*/ 4259 w 10046"/>
                <a:gd name="connsiteY2" fmla="*/ 5458 h 11857"/>
                <a:gd name="connsiteX3" fmla="*/ 8201 w 10046"/>
                <a:gd name="connsiteY3" fmla="*/ 5228 h 11857"/>
                <a:gd name="connsiteX4" fmla="*/ 9904 w 10046"/>
                <a:gd name="connsiteY4" fmla="*/ 5697 h 11857"/>
                <a:gd name="connsiteX5" fmla="*/ 10041 w 10046"/>
                <a:gd name="connsiteY5" fmla="*/ 6036 h 11857"/>
                <a:gd name="connsiteX6" fmla="*/ 9804 w 10046"/>
                <a:gd name="connsiteY6" fmla="*/ 9329 h 11857"/>
                <a:gd name="connsiteX7" fmla="*/ 9680 w 10046"/>
                <a:gd name="connsiteY7" fmla="*/ 9698 h 11857"/>
                <a:gd name="connsiteX8" fmla="*/ 5920 w 10046"/>
                <a:gd name="connsiteY8" fmla="*/ 11852 h 11857"/>
                <a:gd name="connsiteX9" fmla="*/ 1757 w 10046"/>
                <a:gd name="connsiteY9" fmla="*/ 8521 h 11857"/>
                <a:gd name="connsiteX10" fmla="*/ 192 w 10046"/>
                <a:gd name="connsiteY10" fmla="*/ 5636 h 11857"/>
                <a:gd name="connsiteX11" fmla="*/ 0 w 10046"/>
                <a:gd name="connsiteY11" fmla="*/ 5296 h 11857"/>
                <a:gd name="connsiteX12" fmla="*/ 1200 w 10046"/>
                <a:gd name="connsiteY12" fmla="*/ 41 h 11857"/>
                <a:gd name="connsiteX0" fmla="*/ 2069 w 10915"/>
                <a:gd name="connsiteY0" fmla="*/ 41 h 11857"/>
                <a:gd name="connsiteX1" fmla="*/ 3716 w 10915"/>
                <a:gd name="connsiteY1" fmla="*/ 2989 h 11857"/>
                <a:gd name="connsiteX2" fmla="*/ 5128 w 10915"/>
                <a:gd name="connsiteY2" fmla="*/ 5458 h 11857"/>
                <a:gd name="connsiteX3" fmla="*/ 9070 w 10915"/>
                <a:gd name="connsiteY3" fmla="*/ 5228 h 11857"/>
                <a:gd name="connsiteX4" fmla="*/ 10773 w 10915"/>
                <a:gd name="connsiteY4" fmla="*/ 5697 h 11857"/>
                <a:gd name="connsiteX5" fmla="*/ 10910 w 10915"/>
                <a:gd name="connsiteY5" fmla="*/ 6036 h 11857"/>
                <a:gd name="connsiteX6" fmla="*/ 10673 w 10915"/>
                <a:gd name="connsiteY6" fmla="*/ 9329 h 11857"/>
                <a:gd name="connsiteX7" fmla="*/ 10549 w 10915"/>
                <a:gd name="connsiteY7" fmla="*/ 9698 h 11857"/>
                <a:gd name="connsiteX8" fmla="*/ 6789 w 10915"/>
                <a:gd name="connsiteY8" fmla="*/ 11852 h 11857"/>
                <a:gd name="connsiteX9" fmla="*/ 2626 w 10915"/>
                <a:gd name="connsiteY9" fmla="*/ 8521 h 11857"/>
                <a:gd name="connsiteX10" fmla="*/ 1061 w 10915"/>
                <a:gd name="connsiteY10" fmla="*/ 5636 h 11857"/>
                <a:gd name="connsiteX11" fmla="*/ 0 w 10915"/>
                <a:gd name="connsiteY11" fmla="*/ 3953 h 11857"/>
                <a:gd name="connsiteX12" fmla="*/ 2069 w 10915"/>
                <a:gd name="connsiteY12" fmla="*/ 41 h 11857"/>
                <a:gd name="connsiteX0" fmla="*/ 1254 w 10915"/>
                <a:gd name="connsiteY0" fmla="*/ 30 h 12962"/>
                <a:gd name="connsiteX1" fmla="*/ 3716 w 10915"/>
                <a:gd name="connsiteY1" fmla="*/ 4094 h 12962"/>
                <a:gd name="connsiteX2" fmla="*/ 5128 w 10915"/>
                <a:gd name="connsiteY2" fmla="*/ 6563 h 12962"/>
                <a:gd name="connsiteX3" fmla="*/ 9070 w 10915"/>
                <a:gd name="connsiteY3" fmla="*/ 6333 h 12962"/>
                <a:gd name="connsiteX4" fmla="*/ 10773 w 10915"/>
                <a:gd name="connsiteY4" fmla="*/ 6802 h 12962"/>
                <a:gd name="connsiteX5" fmla="*/ 10910 w 10915"/>
                <a:gd name="connsiteY5" fmla="*/ 7141 h 12962"/>
                <a:gd name="connsiteX6" fmla="*/ 10673 w 10915"/>
                <a:gd name="connsiteY6" fmla="*/ 10434 h 12962"/>
                <a:gd name="connsiteX7" fmla="*/ 10549 w 10915"/>
                <a:gd name="connsiteY7" fmla="*/ 10803 h 12962"/>
                <a:gd name="connsiteX8" fmla="*/ 6789 w 10915"/>
                <a:gd name="connsiteY8" fmla="*/ 12957 h 12962"/>
                <a:gd name="connsiteX9" fmla="*/ 2626 w 10915"/>
                <a:gd name="connsiteY9" fmla="*/ 9626 h 12962"/>
                <a:gd name="connsiteX10" fmla="*/ 1061 w 10915"/>
                <a:gd name="connsiteY10" fmla="*/ 6741 h 12962"/>
                <a:gd name="connsiteX11" fmla="*/ 0 w 10915"/>
                <a:gd name="connsiteY11" fmla="*/ 5058 h 12962"/>
                <a:gd name="connsiteX12" fmla="*/ 1254 w 10915"/>
                <a:gd name="connsiteY12" fmla="*/ 30 h 12962"/>
                <a:gd name="connsiteX0" fmla="*/ 1254 w 10915"/>
                <a:gd name="connsiteY0" fmla="*/ 0 h 12932"/>
                <a:gd name="connsiteX1" fmla="*/ 3716 w 10915"/>
                <a:gd name="connsiteY1" fmla="*/ 4064 h 12932"/>
                <a:gd name="connsiteX2" fmla="*/ 5128 w 10915"/>
                <a:gd name="connsiteY2" fmla="*/ 6533 h 12932"/>
                <a:gd name="connsiteX3" fmla="*/ 9070 w 10915"/>
                <a:gd name="connsiteY3" fmla="*/ 6303 h 12932"/>
                <a:gd name="connsiteX4" fmla="*/ 10773 w 10915"/>
                <a:gd name="connsiteY4" fmla="*/ 6772 h 12932"/>
                <a:gd name="connsiteX5" fmla="*/ 10910 w 10915"/>
                <a:gd name="connsiteY5" fmla="*/ 7111 h 12932"/>
                <a:gd name="connsiteX6" fmla="*/ 10673 w 10915"/>
                <a:gd name="connsiteY6" fmla="*/ 10404 h 12932"/>
                <a:gd name="connsiteX7" fmla="*/ 10549 w 10915"/>
                <a:gd name="connsiteY7" fmla="*/ 10773 h 12932"/>
                <a:gd name="connsiteX8" fmla="*/ 6789 w 10915"/>
                <a:gd name="connsiteY8" fmla="*/ 12927 h 12932"/>
                <a:gd name="connsiteX9" fmla="*/ 2626 w 10915"/>
                <a:gd name="connsiteY9" fmla="*/ 9596 h 12932"/>
                <a:gd name="connsiteX10" fmla="*/ 1061 w 10915"/>
                <a:gd name="connsiteY10" fmla="*/ 6711 h 12932"/>
                <a:gd name="connsiteX11" fmla="*/ 0 w 10915"/>
                <a:gd name="connsiteY11" fmla="*/ 5028 h 12932"/>
                <a:gd name="connsiteX12" fmla="*/ 1254 w 10915"/>
                <a:gd name="connsiteY12" fmla="*/ 0 h 12932"/>
                <a:gd name="connsiteX0" fmla="*/ 1385 w 11046"/>
                <a:gd name="connsiteY0" fmla="*/ 0 h 12932"/>
                <a:gd name="connsiteX1" fmla="*/ 3847 w 11046"/>
                <a:gd name="connsiteY1" fmla="*/ 4064 h 12932"/>
                <a:gd name="connsiteX2" fmla="*/ 5259 w 11046"/>
                <a:gd name="connsiteY2" fmla="*/ 6533 h 12932"/>
                <a:gd name="connsiteX3" fmla="*/ 9201 w 11046"/>
                <a:gd name="connsiteY3" fmla="*/ 6303 h 12932"/>
                <a:gd name="connsiteX4" fmla="*/ 10904 w 11046"/>
                <a:gd name="connsiteY4" fmla="*/ 6772 h 12932"/>
                <a:gd name="connsiteX5" fmla="*/ 11041 w 11046"/>
                <a:gd name="connsiteY5" fmla="*/ 7111 h 12932"/>
                <a:gd name="connsiteX6" fmla="*/ 10804 w 11046"/>
                <a:gd name="connsiteY6" fmla="*/ 10404 h 12932"/>
                <a:gd name="connsiteX7" fmla="*/ 10680 w 11046"/>
                <a:gd name="connsiteY7" fmla="*/ 10773 h 12932"/>
                <a:gd name="connsiteX8" fmla="*/ 6920 w 11046"/>
                <a:gd name="connsiteY8" fmla="*/ 12927 h 12932"/>
                <a:gd name="connsiteX9" fmla="*/ 2757 w 11046"/>
                <a:gd name="connsiteY9" fmla="*/ 9596 h 12932"/>
                <a:gd name="connsiteX10" fmla="*/ 1192 w 11046"/>
                <a:gd name="connsiteY10" fmla="*/ 6711 h 12932"/>
                <a:gd name="connsiteX11" fmla="*/ 0 w 11046"/>
                <a:gd name="connsiteY11" fmla="*/ 4591 h 12932"/>
                <a:gd name="connsiteX12" fmla="*/ 1385 w 11046"/>
                <a:gd name="connsiteY12" fmla="*/ 0 h 12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46" h="12932">
                  <a:moveTo>
                    <a:pt x="1385" y="0"/>
                  </a:moveTo>
                  <a:cubicBezTo>
                    <a:pt x="2386" y="1023"/>
                    <a:pt x="3201" y="2975"/>
                    <a:pt x="3847" y="4064"/>
                  </a:cubicBezTo>
                  <a:cubicBezTo>
                    <a:pt x="4493" y="5153"/>
                    <a:pt x="4673" y="5764"/>
                    <a:pt x="5259" y="6533"/>
                  </a:cubicBezTo>
                  <a:cubicBezTo>
                    <a:pt x="6050" y="7572"/>
                    <a:pt x="7798" y="8446"/>
                    <a:pt x="9201" y="6303"/>
                  </a:cubicBezTo>
                  <a:cubicBezTo>
                    <a:pt x="9244" y="6237"/>
                    <a:pt x="10379" y="6634"/>
                    <a:pt x="10904" y="6772"/>
                  </a:cubicBezTo>
                  <a:cubicBezTo>
                    <a:pt x="11037" y="6803"/>
                    <a:pt x="11058" y="6895"/>
                    <a:pt x="11041" y="7111"/>
                  </a:cubicBezTo>
                  <a:cubicBezTo>
                    <a:pt x="10958" y="8211"/>
                    <a:pt x="10879" y="9312"/>
                    <a:pt x="10804" y="10404"/>
                  </a:cubicBezTo>
                  <a:cubicBezTo>
                    <a:pt x="10792" y="10581"/>
                    <a:pt x="10750" y="10681"/>
                    <a:pt x="10680" y="10773"/>
                  </a:cubicBezTo>
                  <a:cubicBezTo>
                    <a:pt x="9555" y="12274"/>
                    <a:pt x="8307" y="13004"/>
                    <a:pt x="6920" y="12927"/>
                  </a:cubicBezTo>
                  <a:cubicBezTo>
                    <a:pt x="5296" y="12843"/>
                    <a:pt x="3914" y="11696"/>
                    <a:pt x="2757" y="9596"/>
                  </a:cubicBezTo>
                  <a:cubicBezTo>
                    <a:pt x="2232" y="8641"/>
                    <a:pt x="1651" y="7545"/>
                    <a:pt x="1192" y="6711"/>
                  </a:cubicBezTo>
                  <a:cubicBezTo>
                    <a:pt x="733" y="5877"/>
                    <a:pt x="79" y="4767"/>
                    <a:pt x="0" y="4591"/>
                  </a:cubicBezTo>
                  <a:cubicBezTo>
                    <a:pt x="168" y="3659"/>
                    <a:pt x="910" y="385"/>
                    <a:pt x="1385" y="0"/>
                  </a:cubicBezTo>
                  <a:close/>
                </a:path>
              </a:pathLst>
            </a:custGeom>
            <a:solidFill>
              <a:srgbClr val="969696"/>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3F3F3F"/>
                </a:solidFill>
                <a:effectLst/>
                <a:uLnTx/>
                <a:uFillTx/>
                <a:latin typeface="Segoe UI"/>
                <a:ea typeface="+mn-ea"/>
                <a:cs typeface="+mn-cs"/>
              </a:endParaRPr>
            </a:p>
          </p:txBody>
        </p:sp>
        <p:sp>
          <p:nvSpPr>
            <p:cNvPr id="51" name="Freeform: Shape 50"/>
            <p:cNvSpPr>
              <a:spLocks/>
            </p:cNvSpPr>
            <p:nvPr/>
          </p:nvSpPr>
          <p:spPr bwMode="auto">
            <a:xfrm flipH="1" flipV="1">
              <a:off x="4314270" y="2954400"/>
              <a:ext cx="2936612" cy="2985855"/>
            </a:xfrm>
            <a:custGeom>
              <a:avLst/>
              <a:gdLst>
                <a:gd name="connsiteX0" fmla="*/ 850900 w 3342129"/>
                <a:gd name="connsiteY0" fmla="*/ 3398173 h 3398173"/>
                <a:gd name="connsiteX1" fmla="*/ 0 w 3342129"/>
                <a:gd name="connsiteY1" fmla="*/ 3296573 h 3398173"/>
                <a:gd name="connsiteX2" fmla="*/ 63500 w 3342129"/>
                <a:gd name="connsiteY2" fmla="*/ 2432973 h 3398173"/>
                <a:gd name="connsiteX3" fmla="*/ 1136650 w 3342129"/>
                <a:gd name="connsiteY3" fmla="*/ 1378873 h 3398173"/>
                <a:gd name="connsiteX4" fmla="*/ 1185995 w 3342129"/>
                <a:gd name="connsiteY4" fmla="*/ 1326125 h 3398173"/>
                <a:gd name="connsiteX5" fmla="*/ 1178409 w 3342129"/>
                <a:gd name="connsiteY5" fmla="*/ 1318387 h 3398173"/>
                <a:gd name="connsiteX6" fmla="*/ 2273304 w 3342129"/>
                <a:gd name="connsiteY6" fmla="*/ 226810 h 3398173"/>
                <a:gd name="connsiteX7" fmla="*/ 2596062 w 3342129"/>
                <a:gd name="connsiteY7" fmla="*/ 17663 h 3398173"/>
                <a:gd name="connsiteX8" fmla="*/ 2627165 w 3342129"/>
                <a:gd name="connsiteY8" fmla="*/ 0 h 3398173"/>
                <a:gd name="connsiteX9" fmla="*/ 2480059 w 3342129"/>
                <a:gd name="connsiteY9" fmla="*/ 749328 h 3398173"/>
                <a:gd name="connsiteX10" fmla="*/ 2538206 w 3342129"/>
                <a:gd name="connsiteY10" fmla="*/ 838157 h 3398173"/>
                <a:gd name="connsiteX11" fmla="*/ 3183620 w 3342129"/>
                <a:gd name="connsiteY11" fmla="*/ 987106 h 3398173"/>
                <a:gd name="connsiteX12" fmla="*/ 3342129 w 3342129"/>
                <a:gd name="connsiteY12" fmla="*/ 1023720 h 3398173"/>
                <a:gd name="connsiteX13" fmla="*/ 3181245 w 3342129"/>
                <a:gd name="connsiteY13" fmla="*/ 1120704 h 3398173"/>
                <a:gd name="connsiteX14" fmla="*/ 2992314 w 3342129"/>
                <a:gd name="connsiteY14" fmla="*/ 1246630 h 3398173"/>
                <a:gd name="connsiteX15" fmla="*/ 2175959 w 3342129"/>
                <a:gd name="connsiteY15" fmla="*/ 2067928 h 3398173"/>
                <a:gd name="connsiteX16" fmla="*/ 2101242 w 3342129"/>
                <a:gd name="connsiteY16" fmla="*/ 2146472 h 3398173"/>
                <a:gd name="connsiteX17" fmla="*/ 2101850 w 3342129"/>
                <a:gd name="connsiteY17" fmla="*/ 2147223 h 3398173"/>
                <a:gd name="connsiteX18" fmla="*/ 2074701 w 3342129"/>
                <a:gd name="connsiteY18" fmla="*/ 2174372 h 3398173"/>
                <a:gd name="connsiteX19" fmla="*/ 2060526 w 3342129"/>
                <a:gd name="connsiteY19" fmla="*/ 2189273 h 3398173"/>
                <a:gd name="connsiteX20" fmla="*/ 2060160 w 3342129"/>
                <a:gd name="connsiteY20" fmla="*/ 2188913 h 3398173"/>
                <a:gd name="connsiteX0" fmla="*/ 850900 w 3342129"/>
                <a:gd name="connsiteY0" fmla="*/ 3398173 h 3398173"/>
                <a:gd name="connsiteX1" fmla="*/ 0 w 3342129"/>
                <a:gd name="connsiteY1" fmla="*/ 3296573 h 3398173"/>
                <a:gd name="connsiteX2" fmla="*/ 63500 w 3342129"/>
                <a:gd name="connsiteY2" fmla="*/ 2432973 h 3398173"/>
                <a:gd name="connsiteX3" fmla="*/ 1136650 w 3342129"/>
                <a:gd name="connsiteY3" fmla="*/ 1378873 h 3398173"/>
                <a:gd name="connsiteX4" fmla="*/ 1185995 w 3342129"/>
                <a:gd name="connsiteY4" fmla="*/ 1326125 h 3398173"/>
                <a:gd name="connsiteX5" fmla="*/ 1178409 w 3342129"/>
                <a:gd name="connsiteY5" fmla="*/ 1318387 h 3398173"/>
                <a:gd name="connsiteX6" fmla="*/ 2273304 w 3342129"/>
                <a:gd name="connsiteY6" fmla="*/ 226810 h 3398173"/>
                <a:gd name="connsiteX7" fmla="*/ 2596062 w 3342129"/>
                <a:gd name="connsiteY7" fmla="*/ 17663 h 3398173"/>
                <a:gd name="connsiteX8" fmla="*/ 2627165 w 3342129"/>
                <a:gd name="connsiteY8" fmla="*/ 0 h 3398173"/>
                <a:gd name="connsiteX9" fmla="*/ 2480059 w 3342129"/>
                <a:gd name="connsiteY9" fmla="*/ 749328 h 3398173"/>
                <a:gd name="connsiteX10" fmla="*/ 2538206 w 3342129"/>
                <a:gd name="connsiteY10" fmla="*/ 838157 h 3398173"/>
                <a:gd name="connsiteX11" fmla="*/ 3183620 w 3342129"/>
                <a:gd name="connsiteY11" fmla="*/ 987106 h 3398173"/>
                <a:gd name="connsiteX12" fmla="*/ 3342129 w 3342129"/>
                <a:gd name="connsiteY12" fmla="*/ 1023720 h 3398173"/>
                <a:gd name="connsiteX13" fmla="*/ 3181245 w 3342129"/>
                <a:gd name="connsiteY13" fmla="*/ 1120704 h 3398173"/>
                <a:gd name="connsiteX14" fmla="*/ 2992314 w 3342129"/>
                <a:gd name="connsiteY14" fmla="*/ 1246630 h 3398173"/>
                <a:gd name="connsiteX15" fmla="*/ 2175959 w 3342129"/>
                <a:gd name="connsiteY15" fmla="*/ 2067928 h 3398173"/>
                <a:gd name="connsiteX16" fmla="*/ 2101242 w 3342129"/>
                <a:gd name="connsiteY16" fmla="*/ 2146472 h 3398173"/>
                <a:gd name="connsiteX17" fmla="*/ 2101850 w 3342129"/>
                <a:gd name="connsiteY17" fmla="*/ 2147223 h 3398173"/>
                <a:gd name="connsiteX18" fmla="*/ 2074701 w 3342129"/>
                <a:gd name="connsiteY18" fmla="*/ 2174372 h 3398173"/>
                <a:gd name="connsiteX19" fmla="*/ 2060526 w 3342129"/>
                <a:gd name="connsiteY19" fmla="*/ 2189273 h 3398173"/>
                <a:gd name="connsiteX20" fmla="*/ 850900 w 3342129"/>
                <a:gd name="connsiteY20" fmla="*/ 3398173 h 3398173"/>
                <a:gd name="connsiteX0" fmla="*/ 850900 w 3342129"/>
                <a:gd name="connsiteY0" fmla="*/ 3398173 h 3398173"/>
                <a:gd name="connsiteX1" fmla="*/ 0 w 3342129"/>
                <a:gd name="connsiteY1" fmla="*/ 3296573 h 3398173"/>
                <a:gd name="connsiteX2" fmla="*/ 63500 w 3342129"/>
                <a:gd name="connsiteY2" fmla="*/ 2432973 h 3398173"/>
                <a:gd name="connsiteX3" fmla="*/ 1136650 w 3342129"/>
                <a:gd name="connsiteY3" fmla="*/ 1378873 h 3398173"/>
                <a:gd name="connsiteX4" fmla="*/ 1185995 w 3342129"/>
                <a:gd name="connsiteY4" fmla="*/ 1326125 h 3398173"/>
                <a:gd name="connsiteX5" fmla="*/ 1178409 w 3342129"/>
                <a:gd name="connsiteY5" fmla="*/ 1318387 h 3398173"/>
                <a:gd name="connsiteX6" fmla="*/ 2273304 w 3342129"/>
                <a:gd name="connsiteY6" fmla="*/ 226810 h 3398173"/>
                <a:gd name="connsiteX7" fmla="*/ 2596062 w 3342129"/>
                <a:gd name="connsiteY7" fmla="*/ 17663 h 3398173"/>
                <a:gd name="connsiteX8" fmla="*/ 2627165 w 3342129"/>
                <a:gd name="connsiteY8" fmla="*/ 0 h 3398173"/>
                <a:gd name="connsiteX9" fmla="*/ 2480059 w 3342129"/>
                <a:gd name="connsiteY9" fmla="*/ 749328 h 3398173"/>
                <a:gd name="connsiteX10" fmla="*/ 2538206 w 3342129"/>
                <a:gd name="connsiteY10" fmla="*/ 838157 h 3398173"/>
                <a:gd name="connsiteX11" fmla="*/ 3183620 w 3342129"/>
                <a:gd name="connsiteY11" fmla="*/ 987106 h 3398173"/>
                <a:gd name="connsiteX12" fmla="*/ 3342129 w 3342129"/>
                <a:gd name="connsiteY12" fmla="*/ 1023720 h 3398173"/>
                <a:gd name="connsiteX13" fmla="*/ 3181245 w 3342129"/>
                <a:gd name="connsiteY13" fmla="*/ 1120704 h 3398173"/>
                <a:gd name="connsiteX14" fmla="*/ 2992314 w 3342129"/>
                <a:gd name="connsiteY14" fmla="*/ 1246630 h 3398173"/>
                <a:gd name="connsiteX15" fmla="*/ 2175959 w 3342129"/>
                <a:gd name="connsiteY15" fmla="*/ 2067928 h 3398173"/>
                <a:gd name="connsiteX16" fmla="*/ 2101242 w 3342129"/>
                <a:gd name="connsiteY16" fmla="*/ 2146472 h 3398173"/>
                <a:gd name="connsiteX17" fmla="*/ 2101850 w 3342129"/>
                <a:gd name="connsiteY17" fmla="*/ 2147223 h 3398173"/>
                <a:gd name="connsiteX18" fmla="*/ 2074701 w 3342129"/>
                <a:gd name="connsiteY18" fmla="*/ 2174372 h 3398173"/>
                <a:gd name="connsiteX19" fmla="*/ 850900 w 3342129"/>
                <a:gd name="connsiteY19" fmla="*/ 3398173 h 3398173"/>
                <a:gd name="connsiteX0" fmla="*/ 850900 w 3342129"/>
                <a:gd name="connsiteY0" fmla="*/ 3398173 h 3398173"/>
                <a:gd name="connsiteX1" fmla="*/ 0 w 3342129"/>
                <a:gd name="connsiteY1" fmla="*/ 3296573 h 3398173"/>
                <a:gd name="connsiteX2" fmla="*/ 63500 w 3342129"/>
                <a:gd name="connsiteY2" fmla="*/ 2432973 h 3398173"/>
                <a:gd name="connsiteX3" fmla="*/ 1136650 w 3342129"/>
                <a:gd name="connsiteY3" fmla="*/ 1378873 h 3398173"/>
                <a:gd name="connsiteX4" fmla="*/ 1185995 w 3342129"/>
                <a:gd name="connsiteY4" fmla="*/ 1326125 h 3398173"/>
                <a:gd name="connsiteX5" fmla="*/ 1178409 w 3342129"/>
                <a:gd name="connsiteY5" fmla="*/ 1318387 h 3398173"/>
                <a:gd name="connsiteX6" fmla="*/ 2273304 w 3342129"/>
                <a:gd name="connsiteY6" fmla="*/ 226810 h 3398173"/>
                <a:gd name="connsiteX7" fmla="*/ 2596062 w 3342129"/>
                <a:gd name="connsiteY7" fmla="*/ 17663 h 3398173"/>
                <a:gd name="connsiteX8" fmla="*/ 2627165 w 3342129"/>
                <a:gd name="connsiteY8" fmla="*/ 0 h 3398173"/>
                <a:gd name="connsiteX9" fmla="*/ 2480059 w 3342129"/>
                <a:gd name="connsiteY9" fmla="*/ 749328 h 3398173"/>
                <a:gd name="connsiteX10" fmla="*/ 2538206 w 3342129"/>
                <a:gd name="connsiteY10" fmla="*/ 838157 h 3398173"/>
                <a:gd name="connsiteX11" fmla="*/ 3183620 w 3342129"/>
                <a:gd name="connsiteY11" fmla="*/ 987106 h 3398173"/>
                <a:gd name="connsiteX12" fmla="*/ 3342129 w 3342129"/>
                <a:gd name="connsiteY12" fmla="*/ 1023720 h 3398173"/>
                <a:gd name="connsiteX13" fmla="*/ 3181245 w 3342129"/>
                <a:gd name="connsiteY13" fmla="*/ 1120704 h 3398173"/>
                <a:gd name="connsiteX14" fmla="*/ 2992314 w 3342129"/>
                <a:gd name="connsiteY14" fmla="*/ 1246630 h 3398173"/>
                <a:gd name="connsiteX15" fmla="*/ 2175959 w 3342129"/>
                <a:gd name="connsiteY15" fmla="*/ 2067928 h 3398173"/>
                <a:gd name="connsiteX16" fmla="*/ 2101242 w 3342129"/>
                <a:gd name="connsiteY16" fmla="*/ 2146472 h 3398173"/>
                <a:gd name="connsiteX17" fmla="*/ 2101850 w 3342129"/>
                <a:gd name="connsiteY17" fmla="*/ 2147223 h 3398173"/>
                <a:gd name="connsiteX18" fmla="*/ 850900 w 3342129"/>
                <a:gd name="connsiteY18" fmla="*/ 3398173 h 3398173"/>
                <a:gd name="connsiteX0" fmla="*/ 850900 w 3342129"/>
                <a:gd name="connsiteY0" fmla="*/ 3398173 h 3398173"/>
                <a:gd name="connsiteX1" fmla="*/ 0 w 3342129"/>
                <a:gd name="connsiteY1" fmla="*/ 3296573 h 3398173"/>
                <a:gd name="connsiteX2" fmla="*/ 63500 w 3342129"/>
                <a:gd name="connsiteY2" fmla="*/ 2432973 h 3398173"/>
                <a:gd name="connsiteX3" fmla="*/ 1136650 w 3342129"/>
                <a:gd name="connsiteY3" fmla="*/ 1378873 h 3398173"/>
                <a:gd name="connsiteX4" fmla="*/ 1185995 w 3342129"/>
                <a:gd name="connsiteY4" fmla="*/ 1326125 h 3398173"/>
                <a:gd name="connsiteX5" fmla="*/ 1178409 w 3342129"/>
                <a:gd name="connsiteY5" fmla="*/ 1318387 h 3398173"/>
                <a:gd name="connsiteX6" fmla="*/ 2273304 w 3342129"/>
                <a:gd name="connsiteY6" fmla="*/ 226810 h 3398173"/>
                <a:gd name="connsiteX7" fmla="*/ 2596062 w 3342129"/>
                <a:gd name="connsiteY7" fmla="*/ 17663 h 3398173"/>
                <a:gd name="connsiteX8" fmla="*/ 2627165 w 3342129"/>
                <a:gd name="connsiteY8" fmla="*/ 0 h 3398173"/>
                <a:gd name="connsiteX9" fmla="*/ 2480059 w 3342129"/>
                <a:gd name="connsiteY9" fmla="*/ 749328 h 3398173"/>
                <a:gd name="connsiteX10" fmla="*/ 2538206 w 3342129"/>
                <a:gd name="connsiteY10" fmla="*/ 838157 h 3398173"/>
                <a:gd name="connsiteX11" fmla="*/ 3183620 w 3342129"/>
                <a:gd name="connsiteY11" fmla="*/ 987106 h 3398173"/>
                <a:gd name="connsiteX12" fmla="*/ 3342129 w 3342129"/>
                <a:gd name="connsiteY12" fmla="*/ 1023720 h 3398173"/>
                <a:gd name="connsiteX13" fmla="*/ 3181245 w 3342129"/>
                <a:gd name="connsiteY13" fmla="*/ 1120704 h 3398173"/>
                <a:gd name="connsiteX14" fmla="*/ 2992314 w 3342129"/>
                <a:gd name="connsiteY14" fmla="*/ 1246630 h 3398173"/>
                <a:gd name="connsiteX15" fmla="*/ 2175959 w 3342129"/>
                <a:gd name="connsiteY15" fmla="*/ 2067928 h 3398173"/>
                <a:gd name="connsiteX16" fmla="*/ 2101242 w 3342129"/>
                <a:gd name="connsiteY16" fmla="*/ 2146472 h 3398173"/>
                <a:gd name="connsiteX17" fmla="*/ 850900 w 3342129"/>
                <a:gd name="connsiteY17" fmla="*/ 3398173 h 3398173"/>
                <a:gd name="connsiteX0" fmla="*/ 850900 w 3342129"/>
                <a:gd name="connsiteY0" fmla="*/ 3398173 h 3398173"/>
                <a:gd name="connsiteX1" fmla="*/ 0 w 3342129"/>
                <a:gd name="connsiteY1" fmla="*/ 3296573 h 3398173"/>
                <a:gd name="connsiteX2" fmla="*/ 63500 w 3342129"/>
                <a:gd name="connsiteY2" fmla="*/ 2432973 h 3398173"/>
                <a:gd name="connsiteX3" fmla="*/ 1136650 w 3342129"/>
                <a:gd name="connsiteY3" fmla="*/ 1378873 h 3398173"/>
                <a:gd name="connsiteX4" fmla="*/ 1185995 w 3342129"/>
                <a:gd name="connsiteY4" fmla="*/ 1326125 h 3398173"/>
                <a:gd name="connsiteX5" fmla="*/ 1178409 w 3342129"/>
                <a:gd name="connsiteY5" fmla="*/ 1318387 h 3398173"/>
                <a:gd name="connsiteX6" fmla="*/ 2273304 w 3342129"/>
                <a:gd name="connsiteY6" fmla="*/ 226810 h 3398173"/>
                <a:gd name="connsiteX7" fmla="*/ 2596062 w 3342129"/>
                <a:gd name="connsiteY7" fmla="*/ 17663 h 3398173"/>
                <a:gd name="connsiteX8" fmla="*/ 2627165 w 3342129"/>
                <a:gd name="connsiteY8" fmla="*/ 0 h 3398173"/>
                <a:gd name="connsiteX9" fmla="*/ 2480059 w 3342129"/>
                <a:gd name="connsiteY9" fmla="*/ 749328 h 3398173"/>
                <a:gd name="connsiteX10" fmla="*/ 2538206 w 3342129"/>
                <a:gd name="connsiteY10" fmla="*/ 838157 h 3398173"/>
                <a:gd name="connsiteX11" fmla="*/ 3183620 w 3342129"/>
                <a:gd name="connsiteY11" fmla="*/ 987106 h 3398173"/>
                <a:gd name="connsiteX12" fmla="*/ 3342129 w 3342129"/>
                <a:gd name="connsiteY12" fmla="*/ 1023720 h 3398173"/>
                <a:gd name="connsiteX13" fmla="*/ 3181245 w 3342129"/>
                <a:gd name="connsiteY13" fmla="*/ 1120704 h 3398173"/>
                <a:gd name="connsiteX14" fmla="*/ 2992314 w 3342129"/>
                <a:gd name="connsiteY14" fmla="*/ 1246630 h 3398173"/>
                <a:gd name="connsiteX15" fmla="*/ 2175959 w 3342129"/>
                <a:gd name="connsiteY15" fmla="*/ 2067928 h 3398173"/>
                <a:gd name="connsiteX16" fmla="*/ 850900 w 3342129"/>
                <a:gd name="connsiteY16" fmla="*/ 3398173 h 3398173"/>
                <a:gd name="connsiteX0" fmla="*/ 850900 w 3342129"/>
                <a:gd name="connsiteY0" fmla="*/ 3398173 h 3398173"/>
                <a:gd name="connsiteX1" fmla="*/ 0 w 3342129"/>
                <a:gd name="connsiteY1" fmla="*/ 3296573 h 3398173"/>
                <a:gd name="connsiteX2" fmla="*/ 63500 w 3342129"/>
                <a:gd name="connsiteY2" fmla="*/ 2432973 h 3398173"/>
                <a:gd name="connsiteX3" fmla="*/ 1136650 w 3342129"/>
                <a:gd name="connsiteY3" fmla="*/ 1378873 h 3398173"/>
                <a:gd name="connsiteX4" fmla="*/ 1185995 w 3342129"/>
                <a:gd name="connsiteY4" fmla="*/ 1326125 h 3398173"/>
                <a:gd name="connsiteX5" fmla="*/ 1178409 w 3342129"/>
                <a:gd name="connsiteY5" fmla="*/ 1318387 h 3398173"/>
                <a:gd name="connsiteX6" fmla="*/ 2273304 w 3342129"/>
                <a:gd name="connsiteY6" fmla="*/ 226810 h 3398173"/>
                <a:gd name="connsiteX7" fmla="*/ 2596062 w 3342129"/>
                <a:gd name="connsiteY7" fmla="*/ 17663 h 3398173"/>
                <a:gd name="connsiteX8" fmla="*/ 2627165 w 3342129"/>
                <a:gd name="connsiteY8" fmla="*/ 0 h 3398173"/>
                <a:gd name="connsiteX9" fmla="*/ 2480059 w 3342129"/>
                <a:gd name="connsiteY9" fmla="*/ 749328 h 3398173"/>
                <a:gd name="connsiteX10" fmla="*/ 2538206 w 3342129"/>
                <a:gd name="connsiteY10" fmla="*/ 838157 h 3398173"/>
                <a:gd name="connsiteX11" fmla="*/ 3183620 w 3342129"/>
                <a:gd name="connsiteY11" fmla="*/ 987106 h 3398173"/>
                <a:gd name="connsiteX12" fmla="*/ 3342129 w 3342129"/>
                <a:gd name="connsiteY12" fmla="*/ 1023720 h 3398173"/>
                <a:gd name="connsiteX13" fmla="*/ 3181245 w 3342129"/>
                <a:gd name="connsiteY13" fmla="*/ 1120704 h 3398173"/>
                <a:gd name="connsiteX14" fmla="*/ 2992314 w 3342129"/>
                <a:gd name="connsiteY14" fmla="*/ 1246630 h 3398173"/>
                <a:gd name="connsiteX15" fmla="*/ 2153099 w 3342129"/>
                <a:gd name="connsiteY15" fmla="*/ 2029828 h 3398173"/>
                <a:gd name="connsiteX16" fmla="*/ 850900 w 3342129"/>
                <a:gd name="connsiteY16" fmla="*/ 3398173 h 3398173"/>
                <a:gd name="connsiteX0" fmla="*/ 850900 w 3342129"/>
                <a:gd name="connsiteY0" fmla="*/ 3398173 h 3398173"/>
                <a:gd name="connsiteX1" fmla="*/ 0 w 3342129"/>
                <a:gd name="connsiteY1" fmla="*/ 3296573 h 3398173"/>
                <a:gd name="connsiteX2" fmla="*/ 63500 w 3342129"/>
                <a:gd name="connsiteY2" fmla="*/ 2432973 h 3398173"/>
                <a:gd name="connsiteX3" fmla="*/ 1185995 w 3342129"/>
                <a:gd name="connsiteY3" fmla="*/ 1326125 h 3398173"/>
                <a:gd name="connsiteX4" fmla="*/ 1178409 w 3342129"/>
                <a:gd name="connsiteY4" fmla="*/ 1318387 h 3398173"/>
                <a:gd name="connsiteX5" fmla="*/ 2273304 w 3342129"/>
                <a:gd name="connsiteY5" fmla="*/ 226810 h 3398173"/>
                <a:gd name="connsiteX6" fmla="*/ 2596062 w 3342129"/>
                <a:gd name="connsiteY6" fmla="*/ 17663 h 3398173"/>
                <a:gd name="connsiteX7" fmla="*/ 2627165 w 3342129"/>
                <a:gd name="connsiteY7" fmla="*/ 0 h 3398173"/>
                <a:gd name="connsiteX8" fmla="*/ 2480059 w 3342129"/>
                <a:gd name="connsiteY8" fmla="*/ 749328 h 3398173"/>
                <a:gd name="connsiteX9" fmla="*/ 2538206 w 3342129"/>
                <a:gd name="connsiteY9" fmla="*/ 838157 h 3398173"/>
                <a:gd name="connsiteX10" fmla="*/ 3183620 w 3342129"/>
                <a:gd name="connsiteY10" fmla="*/ 987106 h 3398173"/>
                <a:gd name="connsiteX11" fmla="*/ 3342129 w 3342129"/>
                <a:gd name="connsiteY11" fmla="*/ 1023720 h 3398173"/>
                <a:gd name="connsiteX12" fmla="*/ 3181245 w 3342129"/>
                <a:gd name="connsiteY12" fmla="*/ 1120704 h 3398173"/>
                <a:gd name="connsiteX13" fmla="*/ 2992314 w 3342129"/>
                <a:gd name="connsiteY13" fmla="*/ 1246630 h 3398173"/>
                <a:gd name="connsiteX14" fmla="*/ 2153099 w 3342129"/>
                <a:gd name="connsiteY14" fmla="*/ 2029828 h 3398173"/>
                <a:gd name="connsiteX15" fmla="*/ 850900 w 3342129"/>
                <a:gd name="connsiteY15" fmla="*/ 3398173 h 3398173"/>
                <a:gd name="connsiteX0" fmla="*/ 850900 w 3342129"/>
                <a:gd name="connsiteY0" fmla="*/ 3398173 h 3398173"/>
                <a:gd name="connsiteX1" fmla="*/ 0 w 3342129"/>
                <a:gd name="connsiteY1" fmla="*/ 3296573 h 3398173"/>
                <a:gd name="connsiteX2" fmla="*/ 63500 w 3342129"/>
                <a:gd name="connsiteY2" fmla="*/ 2432973 h 3398173"/>
                <a:gd name="connsiteX3" fmla="*/ 1185995 w 3342129"/>
                <a:gd name="connsiteY3" fmla="*/ 1326125 h 3398173"/>
                <a:gd name="connsiteX4" fmla="*/ 2273304 w 3342129"/>
                <a:gd name="connsiteY4" fmla="*/ 226810 h 3398173"/>
                <a:gd name="connsiteX5" fmla="*/ 2596062 w 3342129"/>
                <a:gd name="connsiteY5" fmla="*/ 17663 h 3398173"/>
                <a:gd name="connsiteX6" fmla="*/ 2627165 w 3342129"/>
                <a:gd name="connsiteY6" fmla="*/ 0 h 3398173"/>
                <a:gd name="connsiteX7" fmla="*/ 2480059 w 3342129"/>
                <a:gd name="connsiteY7" fmla="*/ 749328 h 3398173"/>
                <a:gd name="connsiteX8" fmla="*/ 2538206 w 3342129"/>
                <a:gd name="connsiteY8" fmla="*/ 838157 h 3398173"/>
                <a:gd name="connsiteX9" fmla="*/ 3183620 w 3342129"/>
                <a:gd name="connsiteY9" fmla="*/ 987106 h 3398173"/>
                <a:gd name="connsiteX10" fmla="*/ 3342129 w 3342129"/>
                <a:gd name="connsiteY10" fmla="*/ 1023720 h 3398173"/>
                <a:gd name="connsiteX11" fmla="*/ 3181245 w 3342129"/>
                <a:gd name="connsiteY11" fmla="*/ 1120704 h 3398173"/>
                <a:gd name="connsiteX12" fmla="*/ 2992314 w 3342129"/>
                <a:gd name="connsiteY12" fmla="*/ 1246630 h 3398173"/>
                <a:gd name="connsiteX13" fmla="*/ 2153099 w 3342129"/>
                <a:gd name="connsiteY13" fmla="*/ 2029828 h 3398173"/>
                <a:gd name="connsiteX14" fmla="*/ 850900 w 3342129"/>
                <a:gd name="connsiteY14" fmla="*/ 3398173 h 3398173"/>
                <a:gd name="connsiteX0" fmla="*/ 850900 w 3342129"/>
                <a:gd name="connsiteY0" fmla="*/ 3398173 h 3398173"/>
                <a:gd name="connsiteX1" fmla="*/ 0 w 3342129"/>
                <a:gd name="connsiteY1" fmla="*/ 3296573 h 3398173"/>
                <a:gd name="connsiteX2" fmla="*/ 63500 w 3342129"/>
                <a:gd name="connsiteY2" fmla="*/ 2432973 h 3398173"/>
                <a:gd name="connsiteX3" fmla="*/ 2273304 w 3342129"/>
                <a:gd name="connsiteY3" fmla="*/ 226810 h 3398173"/>
                <a:gd name="connsiteX4" fmla="*/ 2596062 w 3342129"/>
                <a:gd name="connsiteY4" fmla="*/ 17663 h 3398173"/>
                <a:gd name="connsiteX5" fmla="*/ 2627165 w 3342129"/>
                <a:gd name="connsiteY5" fmla="*/ 0 h 3398173"/>
                <a:gd name="connsiteX6" fmla="*/ 2480059 w 3342129"/>
                <a:gd name="connsiteY6" fmla="*/ 749328 h 3398173"/>
                <a:gd name="connsiteX7" fmla="*/ 2538206 w 3342129"/>
                <a:gd name="connsiteY7" fmla="*/ 838157 h 3398173"/>
                <a:gd name="connsiteX8" fmla="*/ 3183620 w 3342129"/>
                <a:gd name="connsiteY8" fmla="*/ 987106 h 3398173"/>
                <a:gd name="connsiteX9" fmla="*/ 3342129 w 3342129"/>
                <a:gd name="connsiteY9" fmla="*/ 1023720 h 3398173"/>
                <a:gd name="connsiteX10" fmla="*/ 3181245 w 3342129"/>
                <a:gd name="connsiteY10" fmla="*/ 1120704 h 3398173"/>
                <a:gd name="connsiteX11" fmla="*/ 2992314 w 3342129"/>
                <a:gd name="connsiteY11" fmla="*/ 1246630 h 3398173"/>
                <a:gd name="connsiteX12" fmla="*/ 2153099 w 3342129"/>
                <a:gd name="connsiteY12" fmla="*/ 2029828 h 3398173"/>
                <a:gd name="connsiteX13" fmla="*/ 850900 w 3342129"/>
                <a:gd name="connsiteY13" fmla="*/ 3398173 h 3398173"/>
                <a:gd name="connsiteX0" fmla="*/ 850900 w 3342129"/>
                <a:gd name="connsiteY0" fmla="*/ 3398173 h 3398173"/>
                <a:gd name="connsiteX1" fmla="*/ 0 w 3342129"/>
                <a:gd name="connsiteY1" fmla="*/ 3296573 h 3398173"/>
                <a:gd name="connsiteX2" fmla="*/ 63500 w 3342129"/>
                <a:gd name="connsiteY2" fmla="*/ 2432973 h 3398173"/>
                <a:gd name="connsiteX3" fmla="*/ 2273304 w 3342129"/>
                <a:gd name="connsiteY3" fmla="*/ 226810 h 3398173"/>
                <a:gd name="connsiteX4" fmla="*/ 2596062 w 3342129"/>
                <a:gd name="connsiteY4" fmla="*/ 17663 h 3398173"/>
                <a:gd name="connsiteX5" fmla="*/ 2627165 w 3342129"/>
                <a:gd name="connsiteY5" fmla="*/ 0 h 3398173"/>
                <a:gd name="connsiteX6" fmla="*/ 2480059 w 3342129"/>
                <a:gd name="connsiteY6" fmla="*/ 749328 h 3398173"/>
                <a:gd name="connsiteX7" fmla="*/ 2538206 w 3342129"/>
                <a:gd name="connsiteY7" fmla="*/ 838157 h 3398173"/>
                <a:gd name="connsiteX8" fmla="*/ 3183620 w 3342129"/>
                <a:gd name="connsiteY8" fmla="*/ 987106 h 3398173"/>
                <a:gd name="connsiteX9" fmla="*/ 3342129 w 3342129"/>
                <a:gd name="connsiteY9" fmla="*/ 1023720 h 3398173"/>
                <a:gd name="connsiteX10" fmla="*/ 3181245 w 3342129"/>
                <a:gd name="connsiteY10" fmla="*/ 1120704 h 3398173"/>
                <a:gd name="connsiteX11" fmla="*/ 2992314 w 3342129"/>
                <a:gd name="connsiteY11" fmla="*/ 1246630 h 3398173"/>
                <a:gd name="connsiteX12" fmla="*/ 2153099 w 3342129"/>
                <a:gd name="connsiteY12" fmla="*/ 2029828 h 3398173"/>
                <a:gd name="connsiteX13" fmla="*/ 850900 w 3342129"/>
                <a:gd name="connsiteY13" fmla="*/ 3398173 h 3398173"/>
                <a:gd name="connsiteX0" fmla="*/ 850900 w 3342129"/>
                <a:gd name="connsiteY0" fmla="*/ 3398173 h 3398173"/>
                <a:gd name="connsiteX1" fmla="*/ 0 w 3342129"/>
                <a:gd name="connsiteY1" fmla="*/ 3296573 h 3398173"/>
                <a:gd name="connsiteX2" fmla="*/ 63500 w 3342129"/>
                <a:gd name="connsiteY2" fmla="*/ 2432973 h 3398173"/>
                <a:gd name="connsiteX3" fmla="*/ 2273304 w 3342129"/>
                <a:gd name="connsiteY3" fmla="*/ 226810 h 3398173"/>
                <a:gd name="connsiteX4" fmla="*/ 2596062 w 3342129"/>
                <a:gd name="connsiteY4" fmla="*/ 17663 h 3398173"/>
                <a:gd name="connsiteX5" fmla="*/ 2627165 w 3342129"/>
                <a:gd name="connsiteY5" fmla="*/ 0 h 3398173"/>
                <a:gd name="connsiteX6" fmla="*/ 2480059 w 3342129"/>
                <a:gd name="connsiteY6" fmla="*/ 749328 h 3398173"/>
                <a:gd name="connsiteX7" fmla="*/ 2538206 w 3342129"/>
                <a:gd name="connsiteY7" fmla="*/ 838157 h 3398173"/>
                <a:gd name="connsiteX8" fmla="*/ 3183620 w 3342129"/>
                <a:gd name="connsiteY8" fmla="*/ 987106 h 3398173"/>
                <a:gd name="connsiteX9" fmla="*/ 3342129 w 3342129"/>
                <a:gd name="connsiteY9" fmla="*/ 1023720 h 3398173"/>
                <a:gd name="connsiteX10" fmla="*/ 3181245 w 3342129"/>
                <a:gd name="connsiteY10" fmla="*/ 1120704 h 3398173"/>
                <a:gd name="connsiteX11" fmla="*/ 2992314 w 3342129"/>
                <a:gd name="connsiteY11" fmla="*/ 1246630 h 3398173"/>
                <a:gd name="connsiteX12" fmla="*/ 2153099 w 3342129"/>
                <a:gd name="connsiteY12" fmla="*/ 2029828 h 3398173"/>
                <a:gd name="connsiteX13" fmla="*/ 850900 w 3342129"/>
                <a:gd name="connsiteY13" fmla="*/ 3398173 h 3398173"/>
                <a:gd name="connsiteX0" fmla="*/ 850900 w 3342129"/>
                <a:gd name="connsiteY0" fmla="*/ 3398173 h 3398173"/>
                <a:gd name="connsiteX1" fmla="*/ 0 w 3342129"/>
                <a:gd name="connsiteY1" fmla="*/ 3296573 h 3398173"/>
                <a:gd name="connsiteX2" fmla="*/ 63500 w 3342129"/>
                <a:gd name="connsiteY2" fmla="*/ 2432973 h 3398173"/>
                <a:gd name="connsiteX3" fmla="*/ 2273304 w 3342129"/>
                <a:gd name="connsiteY3" fmla="*/ 226810 h 3398173"/>
                <a:gd name="connsiteX4" fmla="*/ 2596062 w 3342129"/>
                <a:gd name="connsiteY4" fmla="*/ 17663 h 3398173"/>
                <a:gd name="connsiteX5" fmla="*/ 2627165 w 3342129"/>
                <a:gd name="connsiteY5" fmla="*/ 0 h 3398173"/>
                <a:gd name="connsiteX6" fmla="*/ 2480059 w 3342129"/>
                <a:gd name="connsiteY6" fmla="*/ 749328 h 3398173"/>
                <a:gd name="connsiteX7" fmla="*/ 2538206 w 3342129"/>
                <a:gd name="connsiteY7" fmla="*/ 838157 h 3398173"/>
                <a:gd name="connsiteX8" fmla="*/ 3183620 w 3342129"/>
                <a:gd name="connsiteY8" fmla="*/ 987106 h 3398173"/>
                <a:gd name="connsiteX9" fmla="*/ 3342129 w 3342129"/>
                <a:gd name="connsiteY9" fmla="*/ 1023720 h 3398173"/>
                <a:gd name="connsiteX10" fmla="*/ 3181245 w 3342129"/>
                <a:gd name="connsiteY10" fmla="*/ 1120704 h 3398173"/>
                <a:gd name="connsiteX11" fmla="*/ 2992314 w 3342129"/>
                <a:gd name="connsiteY11" fmla="*/ 1246630 h 3398173"/>
                <a:gd name="connsiteX12" fmla="*/ 2153099 w 3342129"/>
                <a:gd name="connsiteY12" fmla="*/ 2029828 h 3398173"/>
                <a:gd name="connsiteX13" fmla="*/ 850900 w 3342129"/>
                <a:gd name="connsiteY13" fmla="*/ 3398173 h 3398173"/>
                <a:gd name="connsiteX0" fmla="*/ 850900 w 3342129"/>
                <a:gd name="connsiteY0" fmla="*/ 3398173 h 3398173"/>
                <a:gd name="connsiteX1" fmla="*/ 0 w 3342129"/>
                <a:gd name="connsiteY1" fmla="*/ 3296573 h 3398173"/>
                <a:gd name="connsiteX2" fmla="*/ 63500 w 3342129"/>
                <a:gd name="connsiteY2" fmla="*/ 2432973 h 3398173"/>
                <a:gd name="connsiteX3" fmla="*/ 2273304 w 3342129"/>
                <a:gd name="connsiteY3" fmla="*/ 226810 h 3398173"/>
                <a:gd name="connsiteX4" fmla="*/ 2596062 w 3342129"/>
                <a:gd name="connsiteY4" fmla="*/ 17663 h 3398173"/>
                <a:gd name="connsiteX5" fmla="*/ 2627165 w 3342129"/>
                <a:gd name="connsiteY5" fmla="*/ 0 h 3398173"/>
                <a:gd name="connsiteX6" fmla="*/ 2480059 w 3342129"/>
                <a:gd name="connsiteY6" fmla="*/ 749328 h 3398173"/>
                <a:gd name="connsiteX7" fmla="*/ 2538206 w 3342129"/>
                <a:gd name="connsiteY7" fmla="*/ 838157 h 3398173"/>
                <a:gd name="connsiteX8" fmla="*/ 3183620 w 3342129"/>
                <a:gd name="connsiteY8" fmla="*/ 987106 h 3398173"/>
                <a:gd name="connsiteX9" fmla="*/ 3342129 w 3342129"/>
                <a:gd name="connsiteY9" fmla="*/ 1023720 h 3398173"/>
                <a:gd name="connsiteX10" fmla="*/ 2992314 w 3342129"/>
                <a:gd name="connsiteY10" fmla="*/ 1246630 h 3398173"/>
                <a:gd name="connsiteX11" fmla="*/ 2153099 w 3342129"/>
                <a:gd name="connsiteY11" fmla="*/ 2029828 h 3398173"/>
                <a:gd name="connsiteX12" fmla="*/ 850900 w 3342129"/>
                <a:gd name="connsiteY12" fmla="*/ 3398173 h 3398173"/>
                <a:gd name="connsiteX0" fmla="*/ 850900 w 3342129"/>
                <a:gd name="connsiteY0" fmla="*/ 3398173 h 3398173"/>
                <a:gd name="connsiteX1" fmla="*/ 0 w 3342129"/>
                <a:gd name="connsiteY1" fmla="*/ 3296573 h 3398173"/>
                <a:gd name="connsiteX2" fmla="*/ 63500 w 3342129"/>
                <a:gd name="connsiteY2" fmla="*/ 2432973 h 3398173"/>
                <a:gd name="connsiteX3" fmla="*/ 2273304 w 3342129"/>
                <a:gd name="connsiteY3" fmla="*/ 226810 h 3398173"/>
                <a:gd name="connsiteX4" fmla="*/ 2596062 w 3342129"/>
                <a:gd name="connsiteY4" fmla="*/ 17663 h 3398173"/>
                <a:gd name="connsiteX5" fmla="*/ 2627165 w 3342129"/>
                <a:gd name="connsiteY5" fmla="*/ 0 h 3398173"/>
                <a:gd name="connsiteX6" fmla="*/ 2480059 w 3342129"/>
                <a:gd name="connsiteY6" fmla="*/ 749328 h 3398173"/>
                <a:gd name="connsiteX7" fmla="*/ 2538206 w 3342129"/>
                <a:gd name="connsiteY7" fmla="*/ 838157 h 3398173"/>
                <a:gd name="connsiteX8" fmla="*/ 3183620 w 3342129"/>
                <a:gd name="connsiteY8" fmla="*/ 987106 h 3398173"/>
                <a:gd name="connsiteX9" fmla="*/ 3342129 w 3342129"/>
                <a:gd name="connsiteY9" fmla="*/ 1023720 h 3398173"/>
                <a:gd name="connsiteX10" fmla="*/ 2153099 w 3342129"/>
                <a:gd name="connsiteY10" fmla="*/ 2029828 h 3398173"/>
                <a:gd name="connsiteX11" fmla="*/ 850900 w 3342129"/>
                <a:gd name="connsiteY11" fmla="*/ 3398173 h 3398173"/>
                <a:gd name="connsiteX0" fmla="*/ 850900 w 3342129"/>
                <a:gd name="connsiteY0" fmla="*/ 3398173 h 3398173"/>
                <a:gd name="connsiteX1" fmla="*/ 0 w 3342129"/>
                <a:gd name="connsiteY1" fmla="*/ 3296573 h 3398173"/>
                <a:gd name="connsiteX2" fmla="*/ 63500 w 3342129"/>
                <a:gd name="connsiteY2" fmla="*/ 2432973 h 3398173"/>
                <a:gd name="connsiteX3" fmla="*/ 2273304 w 3342129"/>
                <a:gd name="connsiteY3" fmla="*/ 226810 h 3398173"/>
                <a:gd name="connsiteX4" fmla="*/ 2596062 w 3342129"/>
                <a:gd name="connsiteY4" fmla="*/ 17663 h 3398173"/>
                <a:gd name="connsiteX5" fmla="*/ 2627165 w 3342129"/>
                <a:gd name="connsiteY5" fmla="*/ 0 h 3398173"/>
                <a:gd name="connsiteX6" fmla="*/ 2480059 w 3342129"/>
                <a:gd name="connsiteY6" fmla="*/ 749328 h 3398173"/>
                <a:gd name="connsiteX7" fmla="*/ 2538206 w 3342129"/>
                <a:gd name="connsiteY7" fmla="*/ 838157 h 3398173"/>
                <a:gd name="connsiteX8" fmla="*/ 3183620 w 3342129"/>
                <a:gd name="connsiteY8" fmla="*/ 987106 h 3398173"/>
                <a:gd name="connsiteX9" fmla="*/ 3342129 w 3342129"/>
                <a:gd name="connsiteY9" fmla="*/ 1023720 h 3398173"/>
                <a:gd name="connsiteX10" fmla="*/ 2153099 w 3342129"/>
                <a:gd name="connsiteY10" fmla="*/ 2029828 h 3398173"/>
                <a:gd name="connsiteX11" fmla="*/ 850900 w 3342129"/>
                <a:gd name="connsiteY11" fmla="*/ 3398173 h 3398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42129" h="3398173">
                  <a:moveTo>
                    <a:pt x="850900" y="3398173"/>
                  </a:moveTo>
                  <a:lnTo>
                    <a:pt x="0" y="3296573"/>
                  </a:lnTo>
                  <a:lnTo>
                    <a:pt x="63500" y="2432973"/>
                  </a:lnTo>
                  <a:cubicBezTo>
                    <a:pt x="800101" y="1697585"/>
                    <a:pt x="1628143" y="718358"/>
                    <a:pt x="2273304" y="226810"/>
                  </a:cubicBezTo>
                  <a:cubicBezTo>
                    <a:pt x="2372061" y="151567"/>
                    <a:pt x="2483595" y="84604"/>
                    <a:pt x="2596062" y="17663"/>
                  </a:cubicBezTo>
                  <a:lnTo>
                    <a:pt x="2627165" y="0"/>
                  </a:lnTo>
                  <a:lnTo>
                    <a:pt x="2480059" y="749328"/>
                  </a:lnTo>
                  <a:cubicBezTo>
                    <a:pt x="2463376" y="803174"/>
                    <a:pt x="2494394" y="838169"/>
                    <a:pt x="2538206" y="838157"/>
                  </a:cubicBezTo>
                  <a:lnTo>
                    <a:pt x="3183620" y="987106"/>
                  </a:lnTo>
                  <a:lnTo>
                    <a:pt x="3342129" y="1023720"/>
                  </a:lnTo>
                  <a:cubicBezTo>
                    <a:pt x="2884826" y="1267649"/>
                    <a:pt x="2549442" y="1694459"/>
                    <a:pt x="2153099" y="2029828"/>
                  </a:cubicBezTo>
                  <a:lnTo>
                    <a:pt x="850900" y="3398173"/>
                  </a:lnTo>
                  <a:close/>
                </a:path>
              </a:pathLst>
            </a:custGeom>
            <a:solidFill>
              <a:srgbClr val="002050"/>
            </a:solidFill>
            <a:ln>
              <a:noFill/>
            </a:ln>
            <a:extLst/>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3F3F3F"/>
                </a:solidFill>
                <a:effectLst/>
                <a:uLnTx/>
                <a:uFillTx/>
                <a:latin typeface="Segoe UI"/>
                <a:ea typeface="+mn-ea"/>
                <a:cs typeface="+mn-cs"/>
              </a:endParaRPr>
            </a:p>
          </p:txBody>
        </p:sp>
        <p:sp>
          <p:nvSpPr>
            <p:cNvPr id="81" name="Rectangle 80"/>
            <p:cNvSpPr/>
            <p:nvPr/>
          </p:nvSpPr>
          <p:spPr>
            <a:xfrm rot="374575">
              <a:off x="2452185" y="4601266"/>
              <a:ext cx="2161216" cy="1333239"/>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1" vert="horz" wrap="square" lIns="0" tIns="0" rIns="0" bIns="0" numCol="1" spcCol="1270" anchor="ctr" anchorCtr="0">
              <a:prstTxWarp prst="textArchDown">
                <a:avLst/>
              </a:prstTxWarp>
              <a:spAutoFit/>
            </a:bodyPr>
            <a:lstStyle/>
            <a:p>
              <a:pPr algn="ctr" defTabSz="1644650">
                <a:lnSpc>
                  <a:spcPct val="90000"/>
                </a:lnSpc>
                <a:spcBef>
                  <a:spcPct val="0"/>
                </a:spcBef>
                <a:spcAft>
                  <a:spcPct val="35000"/>
                </a:spcAft>
              </a:pPr>
              <a:r>
                <a:rPr lang="en-US" sz="2400" b="1" dirty="0">
                  <a:solidFill>
                    <a:schemeClr val="bg1"/>
                  </a:solidFill>
                </a:rPr>
                <a:t>EXPLORE</a:t>
              </a:r>
            </a:p>
          </p:txBody>
        </p:sp>
        <p:sp>
          <p:nvSpPr>
            <p:cNvPr id="82" name="Rectangle 81"/>
            <p:cNvSpPr/>
            <p:nvPr/>
          </p:nvSpPr>
          <p:spPr>
            <a:xfrm rot="18858860">
              <a:off x="5228621" y="4039155"/>
              <a:ext cx="1576042" cy="332399"/>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spAutoFit/>
            </a:bodyPr>
            <a:lstStyle/>
            <a:p>
              <a:pPr marL="0" lvl="0" indent="0" algn="ctr" defTabSz="1644650">
                <a:lnSpc>
                  <a:spcPct val="90000"/>
                </a:lnSpc>
                <a:spcBef>
                  <a:spcPct val="0"/>
                </a:spcBef>
                <a:spcAft>
                  <a:spcPct val="35000"/>
                </a:spcAft>
                <a:buNone/>
              </a:pPr>
              <a:r>
                <a:rPr lang="en-US" sz="2400" b="1" kern="1200" dirty="0">
                  <a:solidFill>
                    <a:schemeClr val="bg1"/>
                  </a:solidFill>
                </a:rPr>
                <a:t>EVALUATE</a:t>
              </a:r>
            </a:p>
          </p:txBody>
        </p:sp>
        <p:sp>
          <p:nvSpPr>
            <p:cNvPr id="83" name="Rectangle 82"/>
            <p:cNvSpPr/>
            <p:nvPr/>
          </p:nvSpPr>
          <p:spPr>
            <a:xfrm>
              <a:off x="7848775" y="2393446"/>
              <a:ext cx="1826120" cy="1121907"/>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prstTxWarp prst="textArchUp">
                <a:avLst/>
              </a:prstTxWarp>
              <a:spAutoFit/>
            </a:bodyPr>
            <a:lstStyle/>
            <a:p>
              <a:pPr marL="0" lvl="0" indent="0" algn="ctr" defTabSz="1644650">
                <a:lnSpc>
                  <a:spcPct val="90000"/>
                </a:lnSpc>
                <a:spcBef>
                  <a:spcPct val="0"/>
                </a:spcBef>
                <a:spcAft>
                  <a:spcPct val="35000"/>
                </a:spcAft>
                <a:buNone/>
              </a:pPr>
              <a:r>
                <a:rPr lang="en-US" sz="2400" b="1" kern="1200" dirty="0">
                  <a:solidFill>
                    <a:schemeClr val="bg1"/>
                  </a:solidFill>
                </a:rPr>
                <a:t>PURCHASE</a:t>
              </a:r>
            </a:p>
          </p:txBody>
        </p:sp>
        <p:sp>
          <p:nvSpPr>
            <p:cNvPr id="84" name="Rectangle 83"/>
            <p:cNvSpPr/>
            <p:nvPr/>
          </p:nvSpPr>
          <p:spPr>
            <a:xfrm>
              <a:off x="7596762" y="4856450"/>
              <a:ext cx="2330146" cy="1010302"/>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prstTxWarp prst="textArchDown">
                <a:avLst/>
              </a:prstTxWarp>
              <a:spAutoFit/>
            </a:bodyPr>
            <a:lstStyle/>
            <a:p>
              <a:pPr marL="0" lvl="0" indent="0" algn="ctr" defTabSz="1644650">
                <a:lnSpc>
                  <a:spcPct val="90000"/>
                </a:lnSpc>
                <a:spcBef>
                  <a:spcPct val="0"/>
                </a:spcBef>
                <a:spcAft>
                  <a:spcPct val="35000"/>
                </a:spcAft>
                <a:buNone/>
              </a:pPr>
              <a:r>
                <a:rPr lang="en-US" sz="2400" b="1" kern="1200" dirty="0">
                  <a:solidFill>
                    <a:srgbClr val="000000"/>
                  </a:solidFill>
                </a:rPr>
                <a:t>EXPAND</a:t>
              </a:r>
            </a:p>
          </p:txBody>
        </p:sp>
        <p:sp>
          <p:nvSpPr>
            <p:cNvPr id="85" name="Rectangle 84"/>
            <p:cNvSpPr/>
            <p:nvPr/>
          </p:nvSpPr>
          <p:spPr>
            <a:xfrm rot="16385273">
              <a:off x="1631276" y="3703030"/>
              <a:ext cx="1738399" cy="664797"/>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1" vert="horz" wrap="square" lIns="0" tIns="0" rIns="0" bIns="0" numCol="1" spcCol="1270" anchor="ctr" anchorCtr="0">
              <a:prstTxWarp prst="textArchUp">
                <a:avLst/>
              </a:prstTxWarp>
              <a:spAutoFit/>
            </a:bodyPr>
            <a:lstStyle/>
            <a:p>
              <a:pPr algn="ctr" defTabSz="1644650">
                <a:lnSpc>
                  <a:spcPct val="90000"/>
                </a:lnSpc>
                <a:spcBef>
                  <a:spcPct val="0"/>
                </a:spcBef>
                <a:spcAft>
                  <a:spcPct val="35000"/>
                </a:spcAft>
              </a:pPr>
              <a:r>
                <a:rPr lang="en-US" sz="2400" b="1" dirty="0">
                  <a:solidFill>
                    <a:schemeClr val="bg1"/>
                  </a:solidFill>
                </a:rPr>
                <a:t>ADVOCACY</a:t>
              </a:r>
            </a:p>
          </p:txBody>
        </p:sp>
        <p:sp>
          <p:nvSpPr>
            <p:cNvPr id="86" name="Rectangle 85"/>
            <p:cNvSpPr/>
            <p:nvPr/>
          </p:nvSpPr>
          <p:spPr>
            <a:xfrm rot="357034">
              <a:off x="2925198" y="2487188"/>
              <a:ext cx="1859563" cy="983759"/>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1" vert="horz" wrap="square" lIns="0" tIns="0" rIns="0" bIns="0" numCol="1" spcCol="1270" anchor="ctr" anchorCtr="0">
              <a:prstTxWarp prst="textArchUp">
                <a:avLst/>
              </a:prstTxWarp>
              <a:spAutoFit/>
            </a:bodyPr>
            <a:lstStyle/>
            <a:p>
              <a:pPr algn="ctr" defTabSz="1644650">
                <a:lnSpc>
                  <a:spcPct val="90000"/>
                </a:lnSpc>
                <a:spcBef>
                  <a:spcPct val="0"/>
                </a:spcBef>
                <a:spcAft>
                  <a:spcPct val="35000"/>
                </a:spcAft>
              </a:pPr>
              <a:r>
                <a:rPr lang="en-US" sz="2400" b="1" dirty="0">
                  <a:solidFill>
                    <a:schemeClr val="bg1"/>
                  </a:solidFill>
                </a:rPr>
                <a:t>RENEW</a:t>
              </a:r>
            </a:p>
          </p:txBody>
        </p:sp>
      </p:grpSp>
    </p:spTree>
    <p:extLst>
      <p:ext uri="{BB962C8B-B14F-4D97-AF65-F5344CB8AC3E}">
        <p14:creationId xmlns:p14="http://schemas.microsoft.com/office/powerpoint/2010/main" val="387545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HITE TEMPLATE">
  <a:themeElements>
    <a:clrScheme name="MPN - Theme 1 Purple">
      <a:dk1>
        <a:srgbClr val="505050"/>
      </a:dk1>
      <a:lt1>
        <a:srgbClr val="FFFFFF"/>
      </a:lt1>
      <a:dk2>
        <a:srgbClr val="32145A"/>
      </a:dk2>
      <a:lt2>
        <a:srgbClr val="00BCF2"/>
      </a:lt2>
      <a:accent1>
        <a:srgbClr val="5C2D91"/>
      </a:accent1>
      <a:accent2>
        <a:srgbClr val="002050"/>
      </a:accent2>
      <a:accent3>
        <a:srgbClr val="004B50"/>
      </a:accent3>
      <a:accent4>
        <a:srgbClr val="BAD80A"/>
      </a:accent4>
      <a:accent5>
        <a:srgbClr val="008272"/>
      </a:accent5>
      <a:accent6>
        <a:srgbClr val="969696"/>
      </a:accent6>
      <a:hlink>
        <a:srgbClr val="32145A"/>
      </a:hlink>
      <a:folHlink>
        <a:srgbClr val="32145A"/>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rand_template_16-9_Consumer_PURPLE_1" id="{C5B97486-936C-417A-BE45-C6B0449FB8E8}" vid="{344BB025-8AA3-4046-AFFF-C664123BDA9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DD7ED935CC6A649A5CCCDEF6356BD95" ma:contentTypeVersion="4" ma:contentTypeDescription="Create a new document." ma:contentTypeScope="" ma:versionID="3e623ec550f8b6e79731210171b7fc8d">
  <xsd:schema xmlns:xsd="http://www.w3.org/2001/XMLSchema" xmlns:xs="http://www.w3.org/2001/XMLSchema" xmlns:p="http://schemas.microsoft.com/office/2006/metadata/properties" xmlns:ns2="24cabea7-7ec1-404c-b038-c08741ac8d5a" xmlns:ns3="8e7c11c5-5586-46d7-ac9a-f0607a4ec6b3" targetNamespace="http://schemas.microsoft.com/office/2006/metadata/properties" ma:root="true" ma:fieldsID="66d71c05e1b082000771ad6d6906708e" ns2:_="" ns3:_="">
    <xsd:import namespace="24cabea7-7ec1-404c-b038-c08741ac8d5a"/>
    <xsd:import namespace="8e7c11c5-5586-46d7-ac9a-f0607a4ec6b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cabea7-7ec1-404c-b038-c08741ac8d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e7c11c5-5586-46d7-ac9a-f0607a4ec6b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schemas.microsoft.com/sharepoint/v3"/>
    <ds:schemaRef ds:uri="b67f2c9b-ed2e-4c02-ac7d-6f9ae9b69603"/>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8DBE3E0D-D6F0-4E32-9522-DE0C49CF8824}"/>
</file>

<file path=docProps/app.xml><?xml version="1.0" encoding="utf-8"?>
<Properties xmlns="http://schemas.openxmlformats.org/officeDocument/2006/extended-properties" xmlns:vt="http://schemas.openxmlformats.org/officeDocument/2006/docPropsVTypes">
  <Template>Brand_template_16-9_Consumer_PURPLE_1</Template>
  <TotalTime>3600</TotalTime>
  <Words>5263</Words>
  <Application>Microsoft Office PowerPoint</Application>
  <PresentationFormat>Custom</PresentationFormat>
  <Paragraphs>557</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Franklin Gothic Book</vt:lpstr>
      <vt:lpstr>Segoe UI</vt:lpstr>
      <vt:lpstr>Segoe UI Light</vt:lpstr>
      <vt:lpstr>Wingdings</vt:lpstr>
      <vt:lpstr>WHITE TEMPLATE</vt:lpstr>
      <vt:lpstr>Microsoft Partner of the Year Award Application</vt:lpstr>
      <vt:lpstr>How to use this template- this is your application</vt:lpstr>
      <vt:lpstr>A. Choose a Solution/Service Line to Focus on for the Award</vt:lpstr>
      <vt:lpstr>B. Market Research</vt:lpstr>
      <vt:lpstr>C. Business Challenges and Top Personas</vt:lpstr>
      <vt:lpstr>D. Buying Decision Factors for the Top Persona</vt:lpstr>
      <vt:lpstr>E. Expectations of your Top Persona</vt:lpstr>
      <vt:lpstr>F. Key Challenges of your Top Persona</vt:lpstr>
      <vt:lpstr>G. Customer Experience Loop </vt:lpstr>
      <vt:lpstr>Explore Stage – Deep Dive with your top Persona</vt:lpstr>
      <vt:lpstr>Evaluate Stage – Deep Dive with your top Persona</vt:lpstr>
      <vt:lpstr>Purchase Stage – Deep Dive with your top Persona</vt:lpstr>
      <vt:lpstr>Expand Stage – Deep Dive with your top Persona</vt:lpstr>
      <vt:lpstr>Renew Stage – Deep Dive with your top Persona</vt:lpstr>
      <vt:lpstr>Advocacy Stage – Deep Dive with your top Persona</vt:lpstr>
      <vt:lpstr>H. Voice of the Customer  – Interview Guide</vt:lpstr>
      <vt:lpstr>I. Customer Survey (Key Drivers) Results </vt:lpstr>
      <vt:lpstr>J. Top Learnings from Customer Interviews</vt:lpstr>
      <vt:lpstr>K. Your Customer’s Contact Information </vt:lpstr>
      <vt:lpstr>L.  Customer Experience Key Performance Indicators</vt:lpstr>
      <vt:lpstr>PowerPoint Presentation</vt:lpstr>
    </vt:vector>
  </TitlesOfParts>
  <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Partner of the Year Award Customer Experience</dc:title>
  <dc:subject>&lt;Speech title here&gt;</dc:subject>
  <dc:creator>Jennifer Tomlinson (SIDDALL)</dc:creator>
  <cp:keywords/>
  <dc:description>Template: Maryfj_x000d_
Formatting: _x000d_
Audience Type:</dc:description>
  <cp:lastModifiedBy>Kristen Bristol</cp:lastModifiedBy>
  <cp:revision>427</cp:revision>
  <dcterms:created xsi:type="dcterms:W3CDTF">2016-01-07T19:45:06Z</dcterms:created>
  <dcterms:modified xsi:type="dcterms:W3CDTF">2018-02-19T05:43:02Z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0x0101005DD7ED935CC6A649A5CCCDEF6356BD95</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
  </property>
  <property fmtid="{D5CDD505-2E9C-101B-9397-08002B2CF9AE}" pid="9" name="Campaign">
    <vt:lpwstr/>
  </property>
  <property fmtid="{D5CDD505-2E9C-101B-9397-08002B2CF9AE}" pid="10" name="IsMyDocuments">
    <vt:bool>true</vt:bool>
  </property>
  <property fmtid="{D5CDD505-2E9C-101B-9397-08002B2CF9AE}" pid="11" name="MSIP_Label_f42aa342-8706-4288-bd11-ebb85995028c_Enabled">
    <vt:lpwstr>True</vt:lpwstr>
  </property>
  <property fmtid="{D5CDD505-2E9C-101B-9397-08002B2CF9AE}" pid="12" name="MSIP_Label_f42aa342-8706-4288-bd11-ebb85995028c_SiteId">
    <vt:lpwstr>72f988bf-86f1-41af-91ab-2d7cd011db47</vt:lpwstr>
  </property>
  <property fmtid="{D5CDD505-2E9C-101B-9397-08002B2CF9AE}" pid="13" name="MSIP_Label_f42aa342-8706-4288-bd11-ebb85995028c_Owner">
    <vt:lpwstr>jesidd@microsoft.com</vt:lpwstr>
  </property>
  <property fmtid="{D5CDD505-2E9C-101B-9397-08002B2CF9AE}" pid="14" name="MSIP_Label_f42aa342-8706-4288-bd11-ebb85995028c_SetDate">
    <vt:lpwstr>2018-02-05T22:26:04.3003764Z</vt:lpwstr>
  </property>
  <property fmtid="{D5CDD505-2E9C-101B-9397-08002B2CF9AE}" pid="15" name="MSIP_Label_f42aa342-8706-4288-bd11-ebb85995028c_Name">
    <vt:lpwstr>General</vt:lpwstr>
  </property>
  <property fmtid="{D5CDD505-2E9C-101B-9397-08002B2CF9AE}" pid="16" name="MSIP_Label_f42aa342-8706-4288-bd11-ebb85995028c_Application">
    <vt:lpwstr>Microsoft Azure Information Protection</vt:lpwstr>
  </property>
  <property fmtid="{D5CDD505-2E9C-101B-9397-08002B2CF9AE}" pid="17" name="MSIP_Label_f42aa342-8706-4288-bd11-ebb85995028c_Extended_MSFT_Method">
    <vt:lpwstr>Automatic</vt:lpwstr>
  </property>
  <property fmtid="{D5CDD505-2E9C-101B-9397-08002B2CF9AE}" pid="18" name="Sensitivity">
    <vt:lpwstr>General</vt:lpwstr>
  </property>
</Properties>
</file>